
<file path=[Content_Types].xml><?xml version="1.0" encoding="utf-8"?>
<Types xmlns="http://schemas.openxmlformats.org/package/2006/content-types">
  <Default Extension="xml" ContentType="application/xml"/>
  <Default Extension="wmv" ContentType="video/unknown"/>
  <Default Extension="jpg" ContentType="image/jpeg"/>
  <Default Extension="jpeg" ContentType="image/jpeg"/>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sldIdLst>
    <p:sldId id="256" r:id="rId3"/>
    <p:sldId id="257" r:id="rId4"/>
    <p:sldId id="259" r:id="rId5"/>
    <p:sldId id="262" r:id="rId6"/>
    <p:sldId id="263" r:id="rId7"/>
    <p:sldId id="264" r:id="rId8"/>
    <p:sldId id="265" r:id="rId9"/>
    <p:sldId id="266" r:id="rId10"/>
    <p:sldId id="267" r:id="rId11"/>
    <p:sldId id="268" r:id="rId12"/>
    <p:sldId id="269" r:id="rId13"/>
    <p:sldId id="281" r:id="rId14"/>
    <p:sldId id="270" r:id="rId15"/>
    <p:sldId id="271" r:id="rId16"/>
    <p:sldId id="272" r:id="rId17"/>
    <p:sldId id="278" r:id="rId18"/>
    <p:sldId id="279" r:id="rId19"/>
    <p:sldId id="280" r:id="rId20"/>
    <p:sldId id="273" r:id="rId21"/>
    <p:sldId id="274" r:id="rId22"/>
    <p:sldId id="275" r:id="rId23"/>
    <p:sldId id="276" r:id="rId24"/>
    <p:sldId id="277"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B25"/>
    <a:srgbClr val="FFE4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2" autoAdjust="0"/>
    <p:restoredTop sz="94595" autoAdjust="0"/>
  </p:normalViewPr>
  <p:slideViewPr>
    <p:cSldViewPr showGuides="1">
      <p:cViewPr varScale="1">
        <p:scale>
          <a:sx n="86" d="100"/>
          <a:sy n="86" d="100"/>
        </p:scale>
        <p:origin x="-1512" y="-112"/>
      </p:cViewPr>
      <p:guideLst>
        <p:guide orient="horz" pos="2160"/>
        <p:guide pos="2880"/>
        <p:guide pos="144"/>
        <p:guide pos="5616"/>
      </p:guideLst>
    </p:cSldViewPr>
  </p:slideViewPr>
  <p:outlineViewPr>
    <p:cViewPr>
      <p:scale>
        <a:sx n="33" d="100"/>
        <a:sy n="33" d="100"/>
      </p:scale>
      <p:origin x="184" y="3775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50"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4" Type="http://schemas.openxmlformats.org/officeDocument/2006/relationships/image" Target="../media/image1.png"/><Relationship Id="rId5" Type="http://schemas.openxmlformats.org/officeDocument/2006/relationships/image" Target="../media/image3.png"/><Relationship Id="rId1" Type="http://schemas.microsoft.com/office/2007/relationships/media" Target="../media/media1.wmv"/><Relationship Id="rId2" Type="http://schemas.openxmlformats.org/officeDocument/2006/relationships/video" Target="../media/media1.wmv"/></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4" Type="http://schemas.openxmlformats.org/officeDocument/2006/relationships/image" Target="../media/image1.png"/><Relationship Id="rId5" Type="http://schemas.openxmlformats.org/officeDocument/2006/relationships/image" Target="../media/image2.png"/><Relationship Id="rId1" Type="http://schemas.microsoft.com/office/2007/relationships/media" Target="../media/media1.wmv"/><Relationship Id="rId2" Type="http://schemas.openxmlformats.org/officeDocument/2006/relationships/video" Target="../media/media1.wmv"/></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4" Type="http://schemas.openxmlformats.org/officeDocument/2006/relationships/image" Target="../media/image1.png"/><Relationship Id="rId5" Type="http://schemas.openxmlformats.org/officeDocument/2006/relationships/image" Target="../media/image3.png"/><Relationship Id="rId1" Type="http://schemas.microsoft.com/office/2007/relationships/media" Target="../media/media1.wmv"/><Relationship Id="rId2" Type="http://schemas.openxmlformats.org/officeDocument/2006/relationships/video" Target="../media/media1.wmv"/></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4" Type="http://schemas.openxmlformats.org/officeDocument/2006/relationships/image" Target="../media/image1.png"/><Relationship Id="rId5" Type="http://schemas.openxmlformats.org/officeDocument/2006/relationships/image" Target="../media/image2.png"/><Relationship Id="rId1" Type="http://schemas.microsoft.com/office/2007/relationships/media" Target="../media/media1.wmv"/><Relationship Id="rId2" Type="http://schemas.openxmlformats.org/officeDocument/2006/relationships/video" Target="../media/media1.wmv"/></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4" Type="http://schemas.openxmlformats.org/officeDocument/2006/relationships/image" Target="../media/image1.png"/><Relationship Id="rId5" Type="http://schemas.openxmlformats.org/officeDocument/2006/relationships/image" Target="../media/image2.png"/><Relationship Id="rId1" Type="http://schemas.microsoft.com/office/2007/relationships/media" Target="../media/media1.wmv"/><Relationship Id="rId2" Type="http://schemas.openxmlformats.org/officeDocument/2006/relationships/video" Target="../media/media1.wm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Animated clouds.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a:blip>
          <a:srcRect l="4494" t="26120" r="4720" b="14091"/>
          <a:stretch/>
        </p:blipFill>
        <p:spPr>
          <a:xfrm flipH="1">
            <a:off x="0" y="0"/>
            <a:ext cx="9144000" cy="4014702"/>
          </a:xfrm>
          <a:prstGeom prst="rect">
            <a:avLst/>
          </a:prstGeom>
        </p:spPr>
      </p:pic>
      <p:sp>
        <p:nvSpPr>
          <p:cNvPr id="9" name="Rectangle 8"/>
          <p:cNvSpPr/>
          <p:nvPr userDrawn="1"/>
        </p:nvSpPr>
        <p:spPr>
          <a:xfrm>
            <a:off x="0" y="2057400"/>
            <a:ext cx="9144000" cy="1981200"/>
          </a:xfrm>
          <a:prstGeom prst="rect">
            <a:avLst/>
          </a:prstGeom>
          <a:gradFill>
            <a:gsLst>
              <a:gs pos="0">
                <a:schemeClr val="bg1">
                  <a:alpha val="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a:endParaRPr>
          </a:p>
        </p:txBody>
      </p:sp>
      <p:pic>
        <p:nvPicPr>
          <p:cNvPr id="8" name="Picture 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2877554"/>
            <a:ext cx="7391400" cy="3599446"/>
          </a:xfrm>
          <a:prstGeom prst="rect">
            <a:avLst/>
          </a:prstGeom>
        </p:spPr>
      </p:pic>
      <p:sp>
        <p:nvSpPr>
          <p:cNvPr id="2" name="Title 1"/>
          <p:cNvSpPr>
            <a:spLocks noGrp="1"/>
          </p:cNvSpPr>
          <p:nvPr>
            <p:ph type="ctrTitle"/>
          </p:nvPr>
        </p:nvSpPr>
        <p:spPr>
          <a:xfrm>
            <a:off x="228600" y="990600"/>
            <a:ext cx="8686800" cy="1470025"/>
          </a:xfrm>
        </p:spPr>
        <p:txBody>
          <a:bodyPr/>
          <a:lstStyle>
            <a:lvl1pPr algn="ctr">
              <a:defRPr/>
            </a:lvl1pPr>
          </a:lstStyle>
          <a:p>
            <a:r>
              <a:rPr lang="en-US" smtClean="0"/>
              <a:t>Click to edit Master title style</a:t>
            </a:r>
            <a:endParaRPr lang="en-US"/>
          </a:p>
        </p:txBody>
      </p:sp>
      <p:sp>
        <p:nvSpPr>
          <p:cNvPr id="3" name="Subtitle 2"/>
          <p:cNvSpPr>
            <a:spLocks noGrp="1"/>
          </p:cNvSpPr>
          <p:nvPr>
            <p:ph type="subTitle" idx="1"/>
          </p:nvPr>
        </p:nvSpPr>
        <p:spPr>
          <a:xfrm>
            <a:off x="4724400" y="4114800"/>
            <a:ext cx="4191000" cy="1981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268FAA-2B4D-4D0F-A1F0-EEB2E56ED74D}" type="datetimeFigureOut">
              <a:rPr lang="en-US" smtClean="0"/>
              <a:t>4/25/14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A143C31-284E-4DC4-829E-29D2DA669733}" type="slidenum">
              <a:rPr lang="en-US" smtClean="0"/>
              <a:t>‹#›</a:t>
            </a:fld>
            <a:endParaRPr lang="en-US" dirty="0"/>
          </a:p>
        </p:txBody>
      </p:sp>
    </p:spTree>
    <p:extLst>
      <p:ext uri="{BB962C8B-B14F-4D97-AF65-F5344CB8AC3E}">
        <p14:creationId xmlns:p14="http://schemas.microsoft.com/office/powerpoint/2010/main" val="41170959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5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repeatCount="indefinite" fill="hold" display="0">
                  <p:stCondLst>
                    <p:cond delay="indefinite"/>
                  </p:stCondLst>
                </p:cTn>
                <p:tgtEl>
                  <p:spTgt spid="7"/>
                </p:tgtEl>
              </p:cMediaNode>
            </p:video>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1295400"/>
            <a:ext cx="7010400" cy="4953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7268FAA-2B4D-4D0F-A1F0-EEB2E56ED74D}" type="datetimeFigureOut">
              <a:rPr lang="en-US" smtClean="0"/>
              <a:t>4/25/14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A143C31-284E-4DC4-829E-29D2DA669733}" type="slidenum">
              <a:rPr lang="en-US" smtClean="0"/>
              <a:t>‹#›</a:t>
            </a:fld>
            <a:endParaRPr lang="en-US" dirty="0"/>
          </a:p>
        </p:txBody>
      </p:sp>
    </p:spTree>
    <p:extLst>
      <p:ext uri="{BB962C8B-B14F-4D97-AF65-F5344CB8AC3E}">
        <p14:creationId xmlns:p14="http://schemas.microsoft.com/office/powerpoint/2010/main" val="38503272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7" name="Animated clouds.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a:blip>
          <a:srcRect l="4494" t="26120" r="4720" b="62105"/>
          <a:stretch/>
        </p:blipFill>
        <p:spPr>
          <a:xfrm flipH="1">
            <a:off x="0" y="6067313"/>
            <a:ext cx="9144000" cy="790687"/>
          </a:xfrm>
          <a:prstGeom prst="rect">
            <a:avLst/>
          </a:prstGeom>
        </p:spPr>
      </p:pic>
      <p:pic>
        <p:nvPicPr>
          <p:cNvPr id="8" name="Picture 7"/>
          <p:cNvPicPr>
            <a:picLocks noChangeAspect="1"/>
          </p:cNvPicPr>
          <p:nvPr userDrawn="1"/>
        </p:nvPicPr>
        <p:blipFill rotWithShape="1">
          <a:blip r:embed="rId5" cstate="print">
            <a:extLst>
              <a:ext uri="{28A0092B-C50C-407E-A947-70E740481C1C}">
                <a14:useLocalDpi xmlns:a14="http://schemas.microsoft.com/office/drawing/2010/main" val="0"/>
              </a:ext>
            </a:extLst>
          </a:blip>
          <a:srcRect r="35794"/>
          <a:stretch/>
        </p:blipFill>
        <p:spPr>
          <a:xfrm>
            <a:off x="7010400" y="5215549"/>
            <a:ext cx="2133600" cy="1618246"/>
          </a:xfrm>
          <a:prstGeom prst="rect">
            <a:avLst/>
          </a:prstGeom>
        </p:spPr>
      </p:pic>
      <p:sp>
        <p:nvSpPr>
          <p:cNvPr id="2" name="Vertical Title 1"/>
          <p:cNvSpPr>
            <a:spLocks noGrp="1"/>
          </p:cNvSpPr>
          <p:nvPr>
            <p:ph type="title" orient="vert"/>
          </p:nvPr>
        </p:nvSpPr>
        <p:spPr>
          <a:xfrm>
            <a:off x="6841864" y="120126"/>
            <a:ext cx="2057400" cy="5290073"/>
          </a:xfrm>
        </p:spPr>
        <p:txBody>
          <a:bodyPr vert="eaVert"/>
          <a:lstStyle>
            <a:lvl1pPr algn="l">
              <a:defRPr>
                <a:solidFill>
                  <a:schemeClr val="bg1"/>
                </a:solidFil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120126"/>
            <a:ext cx="65532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268FAA-2B4D-4D0F-A1F0-EEB2E56ED74D}" type="datetimeFigureOut">
              <a:rPr lang="en-US" smtClean="0"/>
              <a:t>4/25/14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A143C31-284E-4DC4-829E-29D2DA669733}" type="slidenum">
              <a:rPr lang="en-US" smtClean="0"/>
              <a:t>‹#›</a:t>
            </a:fld>
            <a:endParaRPr lang="en-US" dirty="0"/>
          </a:p>
        </p:txBody>
      </p:sp>
    </p:spTree>
    <p:extLst>
      <p:ext uri="{BB962C8B-B14F-4D97-AF65-F5344CB8AC3E}">
        <p14:creationId xmlns:p14="http://schemas.microsoft.com/office/powerpoint/2010/main" val="4215539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5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repeatCount="indefinite" fill="hold" display="0">
                  <p:stCondLst>
                    <p:cond delay="indefinite"/>
                  </p:stCondLst>
                </p:cTn>
                <p:tgtEl>
                  <p:spTgt spid="7"/>
                </p:tgtEl>
              </p:cMediaNode>
            </p:video>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268FAA-2B4D-4D0F-A1F0-EEB2E56ED74D}" type="datetimeFigureOut">
              <a:rPr lang="en-US" smtClean="0"/>
              <a:t>4/25/14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A143C31-284E-4DC4-829E-29D2DA669733}" type="slidenum">
              <a:rPr lang="en-US" smtClean="0"/>
              <a:t>‹#›</a:t>
            </a:fld>
            <a:endParaRPr lang="en-US" dirty="0"/>
          </a:p>
        </p:txBody>
      </p:sp>
    </p:spTree>
    <p:extLst>
      <p:ext uri="{BB962C8B-B14F-4D97-AF65-F5344CB8AC3E}">
        <p14:creationId xmlns:p14="http://schemas.microsoft.com/office/powerpoint/2010/main" val="3447867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7" name="Animated clouds.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a:blip>
          <a:srcRect l="4494" t="26120" r="4720" b="22814"/>
          <a:stretch/>
        </p:blipFill>
        <p:spPr>
          <a:xfrm flipH="1">
            <a:off x="0" y="0"/>
            <a:ext cx="9144000" cy="3429000"/>
          </a:xfrm>
          <a:prstGeom prst="rect">
            <a:avLst/>
          </a:prstGeom>
        </p:spPr>
      </p:pic>
      <p:sp>
        <p:nvSpPr>
          <p:cNvPr id="9" name="Rectangle 8"/>
          <p:cNvSpPr/>
          <p:nvPr userDrawn="1"/>
        </p:nvSpPr>
        <p:spPr>
          <a:xfrm>
            <a:off x="0" y="1447800"/>
            <a:ext cx="9144000" cy="1981200"/>
          </a:xfrm>
          <a:prstGeom prst="rect">
            <a:avLst/>
          </a:prstGeom>
          <a:gradFill>
            <a:gsLst>
              <a:gs pos="0">
                <a:schemeClr val="bg1">
                  <a:alpha val="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a:endParaRPr>
          </a:p>
        </p:txBody>
      </p:sp>
      <p:sp>
        <p:nvSpPr>
          <p:cNvPr id="2" name="Title 1"/>
          <p:cNvSpPr>
            <a:spLocks noGrp="1"/>
          </p:cNvSpPr>
          <p:nvPr>
            <p:ph type="title"/>
          </p:nvPr>
        </p:nvSpPr>
        <p:spPr>
          <a:xfrm>
            <a:off x="228600" y="4800985"/>
            <a:ext cx="8686800" cy="1362075"/>
          </a:xfrm>
        </p:spPr>
        <p:txBody>
          <a:bodyPr anchor="t"/>
          <a:lstStyle>
            <a:lvl1pPr algn="l">
              <a:defRPr sz="4000" b="1" cap="all">
                <a:solidFill>
                  <a:schemeClr val="tx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228600" y="3505200"/>
            <a:ext cx="4343400" cy="129578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268FAA-2B4D-4D0F-A1F0-EEB2E56ED74D}" type="datetimeFigureOut">
              <a:rPr lang="en-US" smtClean="0"/>
              <a:t>4/25/14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A143C31-284E-4DC4-829E-29D2DA669733}" type="slidenum">
              <a:rPr lang="en-US" smtClean="0"/>
              <a:t>‹#›</a:t>
            </a:fld>
            <a:endParaRPr lang="en-US" dirty="0"/>
          </a:p>
        </p:txBody>
      </p:sp>
      <p:pic>
        <p:nvPicPr>
          <p:cNvPr id="8" name="Picture 7"/>
          <p:cNvPicPr>
            <a:picLocks noChangeAspect="1"/>
          </p:cNvPicPr>
          <p:nvPr userDrawn="1"/>
        </p:nvPicPr>
        <p:blipFill rotWithShape="1">
          <a:blip r:embed="rId5" cstate="print">
            <a:extLst>
              <a:ext uri="{28A0092B-C50C-407E-A947-70E740481C1C}">
                <a14:useLocalDpi xmlns:a14="http://schemas.microsoft.com/office/drawing/2010/main" val="0"/>
              </a:ext>
            </a:extLst>
          </a:blip>
          <a:srcRect r="27381"/>
          <a:stretch/>
        </p:blipFill>
        <p:spPr>
          <a:xfrm>
            <a:off x="4495800" y="1759754"/>
            <a:ext cx="4648200" cy="3117046"/>
          </a:xfrm>
          <a:prstGeom prst="rect">
            <a:avLst/>
          </a:prstGeom>
        </p:spPr>
      </p:pic>
    </p:spTree>
    <p:extLst>
      <p:ext uri="{BB962C8B-B14F-4D97-AF65-F5344CB8AC3E}">
        <p14:creationId xmlns:p14="http://schemas.microsoft.com/office/powerpoint/2010/main" val="14988317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5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repeatCount="indefinite" fill="hold" display="0">
                  <p:stCondLst>
                    <p:cond delay="indefinite"/>
                  </p:stCondLst>
                </p:cTn>
                <p:tgtEl>
                  <p:spTgt spid="7"/>
                </p:tgtEl>
              </p:cMediaNode>
            </p:video>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1798637"/>
            <a:ext cx="4267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98637"/>
            <a:ext cx="4267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7268FAA-2B4D-4D0F-A1F0-EEB2E56ED74D}" type="datetimeFigureOut">
              <a:rPr lang="en-US" smtClean="0"/>
              <a:t>4/25/14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A143C31-284E-4DC4-829E-29D2DA669733}" type="slidenum">
              <a:rPr lang="en-US" smtClean="0"/>
              <a:t>‹#›</a:t>
            </a:fld>
            <a:endParaRPr lang="en-US" dirty="0"/>
          </a:p>
        </p:txBody>
      </p:sp>
    </p:spTree>
    <p:extLst>
      <p:ext uri="{BB962C8B-B14F-4D97-AF65-F5344CB8AC3E}">
        <p14:creationId xmlns:p14="http://schemas.microsoft.com/office/powerpoint/2010/main" val="21568482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28600" y="1719432"/>
            <a:ext cx="42687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28600" y="2359194"/>
            <a:ext cx="42687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719432"/>
            <a:ext cx="42703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359194"/>
            <a:ext cx="42703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268FAA-2B4D-4D0F-A1F0-EEB2E56ED74D}" type="datetimeFigureOut">
              <a:rPr lang="en-US" smtClean="0"/>
              <a:t>4/25/14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A143C31-284E-4DC4-829E-29D2DA669733}" type="slidenum">
              <a:rPr lang="en-US" smtClean="0"/>
              <a:t>‹#›</a:t>
            </a:fld>
            <a:endParaRPr lang="en-US" dirty="0"/>
          </a:p>
        </p:txBody>
      </p:sp>
    </p:spTree>
    <p:extLst>
      <p:ext uri="{BB962C8B-B14F-4D97-AF65-F5344CB8AC3E}">
        <p14:creationId xmlns:p14="http://schemas.microsoft.com/office/powerpoint/2010/main" val="2449792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268FAA-2B4D-4D0F-A1F0-EEB2E56ED74D}" type="datetimeFigureOut">
              <a:rPr lang="en-US" smtClean="0"/>
              <a:t>4/25/14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A143C31-284E-4DC4-829E-29D2DA669733}" type="slidenum">
              <a:rPr lang="en-US" smtClean="0"/>
              <a:t>‹#›</a:t>
            </a:fld>
            <a:endParaRPr lang="en-US" dirty="0"/>
          </a:p>
        </p:txBody>
      </p:sp>
    </p:spTree>
    <p:extLst>
      <p:ext uri="{BB962C8B-B14F-4D97-AF65-F5344CB8AC3E}">
        <p14:creationId xmlns:p14="http://schemas.microsoft.com/office/powerpoint/2010/main" val="12130999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268FAA-2B4D-4D0F-A1F0-EEB2E56ED74D}" type="datetimeFigureOut">
              <a:rPr lang="en-US" smtClean="0"/>
              <a:t>4/25/14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A143C31-284E-4DC4-829E-29D2DA669733}" type="slidenum">
              <a:rPr lang="en-US" smtClean="0"/>
              <a:t>‹#›</a:t>
            </a:fld>
            <a:endParaRPr lang="en-US" dirty="0"/>
          </a:p>
        </p:txBody>
      </p:sp>
    </p:spTree>
    <p:extLst>
      <p:ext uri="{BB962C8B-B14F-4D97-AF65-F5344CB8AC3E}">
        <p14:creationId xmlns:p14="http://schemas.microsoft.com/office/powerpoint/2010/main" val="3364591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8" name="Animated clouds.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a:blip>
          <a:srcRect l="4494" t="26120" r="4720" b="62105"/>
          <a:stretch/>
        </p:blipFill>
        <p:spPr>
          <a:xfrm flipH="1">
            <a:off x="0" y="6067313"/>
            <a:ext cx="9144000" cy="790687"/>
          </a:xfrm>
          <a:prstGeom prst="rect">
            <a:avLst/>
          </a:prstGeom>
        </p:spPr>
      </p:pic>
      <p:pic>
        <p:nvPicPr>
          <p:cNvPr id="10" name="Picture 9"/>
          <p:cNvPicPr>
            <a:picLocks noChangeAspect="1"/>
          </p:cNvPicPr>
          <p:nvPr userDrawn="1"/>
        </p:nvPicPr>
        <p:blipFill rotWithShape="1">
          <a:blip r:embed="rId5" cstate="print">
            <a:extLst>
              <a:ext uri="{28A0092B-C50C-407E-A947-70E740481C1C}">
                <a14:useLocalDpi xmlns:a14="http://schemas.microsoft.com/office/drawing/2010/main" val="0"/>
              </a:ext>
            </a:extLst>
          </a:blip>
          <a:srcRect r="35794"/>
          <a:stretch/>
        </p:blipFill>
        <p:spPr>
          <a:xfrm>
            <a:off x="7010400" y="5215549"/>
            <a:ext cx="2133600" cy="1618246"/>
          </a:xfrm>
          <a:prstGeom prst="rect">
            <a:avLst/>
          </a:prstGeom>
        </p:spPr>
      </p:pic>
      <p:sp>
        <p:nvSpPr>
          <p:cNvPr id="2" name="Title 1"/>
          <p:cNvSpPr>
            <a:spLocks noGrp="1"/>
          </p:cNvSpPr>
          <p:nvPr>
            <p:ph type="title"/>
          </p:nvPr>
        </p:nvSpPr>
        <p:spPr>
          <a:xfrm>
            <a:off x="228600" y="90487"/>
            <a:ext cx="3236913" cy="1162050"/>
          </a:xfrm>
        </p:spPr>
        <p:txBody>
          <a:bodyPr anchor="b"/>
          <a:lstStyle>
            <a:lvl1pPr algn="l">
              <a:defRPr sz="2000" b="1">
                <a:solidFill>
                  <a:schemeClr val="bg1"/>
                </a:solidFill>
              </a:defRPr>
            </a:lvl1pPr>
          </a:lstStyle>
          <a:p>
            <a:r>
              <a:rPr lang="en-US" smtClean="0"/>
              <a:t>Click to edit Master title style</a:t>
            </a:r>
            <a:endParaRPr lang="en-US"/>
          </a:p>
        </p:txBody>
      </p:sp>
      <p:sp>
        <p:nvSpPr>
          <p:cNvPr id="3" name="Content Placeholder 2"/>
          <p:cNvSpPr>
            <a:spLocks noGrp="1"/>
          </p:cNvSpPr>
          <p:nvPr>
            <p:ph idx="1"/>
          </p:nvPr>
        </p:nvSpPr>
        <p:spPr>
          <a:xfrm>
            <a:off x="3575050" y="90487"/>
            <a:ext cx="53403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28600" y="1252537"/>
            <a:ext cx="32369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268FAA-2B4D-4D0F-A1F0-EEB2E56ED74D}" type="datetimeFigureOut">
              <a:rPr lang="en-US" smtClean="0"/>
              <a:t>4/25/14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A143C31-284E-4DC4-829E-29D2DA669733}" type="slidenum">
              <a:rPr lang="en-US" smtClean="0"/>
              <a:t>‹#›</a:t>
            </a:fld>
            <a:endParaRPr lang="en-US" dirty="0"/>
          </a:p>
        </p:txBody>
      </p:sp>
    </p:spTree>
    <p:extLst>
      <p:ext uri="{BB962C8B-B14F-4D97-AF65-F5344CB8AC3E}">
        <p14:creationId xmlns:p14="http://schemas.microsoft.com/office/powerpoint/2010/main" val="23083956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53"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repeatCount="indefinite" fill="hold" display="0">
                  <p:stCondLst>
                    <p:cond delay="indefinite"/>
                  </p:stCondLst>
                </p:cTn>
                <p:tgtEl>
                  <p:spTgt spid="8"/>
                </p:tgtEl>
              </p:cMediaNode>
            </p:video>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8" name="Animated clouds.wmv">
            <a:hlinkClick r:id="" action="ppaction://media"/>
          </p:cNvPr>
          <p:cNvPicPr>
            <a:picLocks noChangeAspect="1"/>
          </p:cNvPicPr>
          <p:nvPr userDrawn="1">
            <a:videoFile r:link="rId2"/>
            <p:extLst>
              <p:ext uri="{DAA4B4D4-6D71-4841-9C94-3DE7FCFB9230}">
                <p14:media xmlns:p14="http://schemas.microsoft.com/office/powerpoint/2010/main" r:embed="rId1"/>
              </p:ext>
            </p:extLst>
          </p:nvPr>
        </p:nvPicPr>
        <p:blipFill rotWithShape="1">
          <a:blip r:embed="rId4">
            <a:lum bright="10000"/>
          </a:blip>
          <a:srcRect l="4494" t="26120" r="4720" b="62105"/>
          <a:stretch/>
        </p:blipFill>
        <p:spPr>
          <a:xfrm flipH="1">
            <a:off x="0" y="6067313"/>
            <a:ext cx="9144000" cy="790687"/>
          </a:xfrm>
          <a:prstGeom prst="rect">
            <a:avLst/>
          </a:prstGeom>
        </p:spPr>
      </p:pic>
      <p:pic>
        <p:nvPicPr>
          <p:cNvPr id="9" name="Picture 8"/>
          <p:cNvPicPr>
            <a:picLocks noChangeAspect="1"/>
          </p:cNvPicPr>
          <p:nvPr userDrawn="1"/>
        </p:nvPicPr>
        <p:blipFill rotWithShape="1">
          <a:blip r:embed="rId5" cstate="print">
            <a:extLst>
              <a:ext uri="{28A0092B-C50C-407E-A947-70E740481C1C}">
                <a14:useLocalDpi xmlns:a14="http://schemas.microsoft.com/office/drawing/2010/main" val="0"/>
              </a:ext>
            </a:extLst>
          </a:blip>
          <a:srcRect r="35794"/>
          <a:stretch/>
        </p:blipFill>
        <p:spPr>
          <a:xfrm>
            <a:off x="7010400" y="5215549"/>
            <a:ext cx="2133600" cy="1618246"/>
          </a:xfrm>
          <a:prstGeom prst="rect">
            <a:avLst/>
          </a:prstGeom>
        </p:spPr>
      </p:pic>
      <p:sp>
        <p:nvSpPr>
          <p:cNvPr id="2" name="Title 1"/>
          <p:cNvSpPr>
            <a:spLocks noGrp="1"/>
          </p:cNvSpPr>
          <p:nvPr>
            <p:ph type="title"/>
          </p:nvPr>
        </p:nvSpPr>
        <p:spPr>
          <a:xfrm>
            <a:off x="1828800" y="4437941"/>
            <a:ext cx="5486400" cy="566738"/>
          </a:xfrm>
        </p:spPr>
        <p:txBody>
          <a:bodyPr anchor="b"/>
          <a:lstStyle>
            <a:lvl1pPr algn="l">
              <a:defRPr sz="2000" b="1">
                <a:solidFill>
                  <a:schemeClr val="bg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828800" y="250116"/>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1828800" y="500467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268FAA-2B4D-4D0F-A1F0-EEB2E56ED74D}" type="datetimeFigureOut">
              <a:rPr lang="en-US" smtClean="0"/>
              <a:t>4/25/14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A143C31-284E-4DC4-829E-29D2DA669733}" type="slidenum">
              <a:rPr lang="en-US" smtClean="0"/>
              <a:t>‹#›</a:t>
            </a:fld>
            <a:endParaRPr lang="en-US" dirty="0"/>
          </a:p>
        </p:txBody>
      </p:sp>
    </p:spTree>
    <p:extLst>
      <p:ext uri="{BB962C8B-B14F-4D97-AF65-F5344CB8AC3E}">
        <p14:creationId xmlns:p14="http://schemas.microsoft.com/office/powerpoint/2010/main" val="36205771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53"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repeatCount="indefinite" fill="hold" display="0">
                  <p:stCondLst>
                    <p:cond delay="indefinite"/>
                  </p:stCondLst>
                </p:cTn>
                <p:tgtEl>
                  <p:spTgt spid="8"/>
                </p:tgtEl>
              </p:cMediaNode>
            </p:video>
          </p:childTnLst>
        </p:cTn>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microsoft.com/office/2007/relationships/media" Target="../media/media1.wmv"/><Relationship Id="rId14" Type="http://schemas.openxmlformats.org/officeDocument/2006/relationships/video" Target="../media/media1.wmv"/><Relationship Id="rId15" Type="http://schemas.openxmlformats.org/officeDocument/2006/relationships/image" Target="../media/image1.png"/><Relationship Id="rId16"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Animated clouds.wmv">
            <a:hlinkClick r:id="" action="ppaction://media"/>
          </p:cNvPr>
          <p:cNvPicPr>
            <a:picLocks noChangeAspect="1"/>
          </p:cNvPicPr>
          <p:nvPr>
            <a:videoFile r:link="rId14"/>
            <p:extLst>
              <p:ext uri="{DAA4B4D4-6D71-4841-9C94-3DE7FCFB9230}">
                <p14:media xmlns:p14="http://schemas.microsoft.com/office/powerpoint/2010/main" r:embed="rId13"/>
              </p:ext>
            </p:extLst>
          </p:nvPr>
        </p:nvPicPr>
        <p:blipFill rotWithShape="1">
          <a:blip r:embed="rId15">
            <a:lum bright="10000"/>
          </a:blip>
          <a:srcRect l="4494" t="26120" r="4720" b="55296"/>
          <a:stretch/>
        </p:blipFill>
        <p:spPr>
          <a:xfrm flipH="1">
            <a:off x="0" y="0"/>
            <a:ext cx="9144000" cy="1247887"/>
          </a:xfrm>
          <a:prstGeom prst="rect">
            <a:avLst/>
          </a:prstGeom>
        </p:spPr>
      </p:pic>
      <p:sp>
        <p:nvSpPr>
          <p:cNvPr id="3" name="Text Placeholder 2"/>
          <p:cNvSpPr>
            <a:spLocks noGrp="1"/>
          </p:cNvSpPr>
          <p:nvPr>
            <p:ph type="body" idx="1"/>
          </p:nvPr>
        </p:nvSpPr>
        <p:spPr>
          <a:xfrm>
            <a:off x="228600" y="1295400"/>
            <a:ext cx="8686800" cy="49530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2286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Times New Roman"/>
              </a:defRPr>
            </a:lvl1pPr>
          </a:lstStyle>
          <a:p>
            <a:fld id="{77268FAA-2B4D-4D0F-A1F0-EEB2E56ED74D}" type="datetimeFigureOut">
              <a:rPr lang="en-US" smtClean="0"/>
              <a:pPr/>
              <a:t>4/25/14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Times New Roman"/>
              </a:defRPr>
            </a:lvl1pPr>
          </a:lstStyle>
          <a:p>
            <a:endParaRPr lang="en-US" dirty="0"/>
          </a:p>
        </p:txBody>
      </p:sp>
      <p:sp>
        <p:nvSpPr>
          <p:cNvPr id="6" name="Slide Number Placeholder 5"/>
          <p:cNvSpPr>
            <a:spLocks noGrp="1"/>
          </p:cNvSpPr>
          <p:nvPr>
            <p:ph type="sldNum" sz="quarter" idx="4"/>
          </p:nvPr>
        </p:nvSpPr>
        <p:spPr>
          <a:xfrm>
            <a:off x="6773732"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Times New Roman"/>
              </a:defRPr>
            </a:lvl1pPr>
          </a:lstStyle>
          <a:p>
            <a:fld id="{0A143C31-284E-4DC4-829E-29D2DA669733}" type="slidenum">
              <a:rPr lang="en-US" smtClean="0"/>
              <a:pPr/>
              <a:t>‹#›</a:t>
            </a:fld>
            <a:endParaRPr lang="en-US" dirty="0"/>
          </a:p>
        </p:txBody>
      </p:sp>
      <p:pic>
        <p:nvPicPr>
          <p:cNvPr id="8" name="Picture 7"/>
          <p:cNvPicPr>
            <a:picLocks noChangeAspect="1"/>
          </p:cNvPicPr>
          <p:nvPr/>
        </p:nvPicPr>
        <p:blipFill rotWithShape="1">
          <a:blip r:embed="rId16" cstate="print">
            <a:extLst>
              <a:ext uri="{28A0092B-C50C-407E-A947-70E740481C1C}">
                <a14:useLocalDpi xmlns:a14="http://schemas.microsoft.com/office/drawing/2010/main" val="0"/>
              </a:ext>
            </a:extLst>
          </a:blip>
          <a:srcRect r="35794"/>
          <a:stretch/>
        </p:blipFill>
        <p:spPr>
          <a:xfrm>
            <a:off x="7010400" y="464761"/>
            <a:ext cx="2133600" cy="1618246"/>
          </a:xfrm>
          <a:prstGeom prst="rect">
            <a:avLst/>
          </a:prstGeom>
        </p:spPr>
      </p:pic>
      <p:sp>
        <p:nvSpPr>
          <p:cNvPr id="2" name="Title Placeholder 1"/>
          <p:cNvSpPr>
            <a:spLocks noGrp="1"/>
          </p:cNvSpPr>
          <p:nvPr>
            <p:ph type="title"/>
          </p:nvPr>
        </p:nvSpPr>
        <p:spPr>
          <a:xfrm>
            <a:off x="228600" y="59801"/>
            <a:ext cx="70104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22349447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45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repeatCount="indefinite" fill="hold" display="0">
                  <p:stCondLst>
                    <p:cond delay="indefinite"/>
                  </p:stCondLst>
                </p:cTn>
                <p:tgtEl>
                  <p:spTgt spid="7"/>
                </p:tgtEl>
              </p:cMediaNode>
            </p:video>
          </p:childTnLst>
        </p:cTn>
      </p:par>
    </p:tnLst>
  </p:timing>
  <p:txStyles>
    <p:titleStyle>
      <a:lvl1pPr algn="l" defTabSz="914400" rtl="0" eaLnBrk="1" latinLnBrk="0" hangingPunct="1">
        <a:spcBef>
          <a:spcPct val="0"/>
        </a:spcBef>
        <a:buNone/>
        <a:defRPr sz="4400" b="1" kern="1200">
          <a:solidFill>
            <a:schemeClr val="tx1"/>
          </a:solidFill>
          <a:effectLst>
            <a:reflection blurRad="6350" stA="55000" endA="300" endPos="45500" dir="5400000" sy="-100000" algn="bl" rotWithShape="0"/>
          </a:effectLst>
          <a:latin typeface="Times New Roman"/>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jpg"/><Relationship Id="rId3" Type="http://schemas.openxmlformats.org/officeDocument/2006/relationships/image" Target="../media/image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live.wsj.com/video/bankruptcy-next-chapter-for-borders-group/8D7F2A20-B469-4C4C-B912-3A5F1F274F37.html%23!8D7F2A20-B469-4C4C-B912-3A5F1F274F37"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 Id="rId3" Type="http://schemas.openxmlformats.org/officeDocument/2006/relationships/image" Target="../media/image1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youtu.be/fg8jWhAkELY" TargetMode="External"/><Relationship Id="rId3" Type="http://schemas.openxmlformats.org/officeDocument/2006/relationships/image" Target="../media/image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381000"/>
            <a:ext cx="8686800" cy="1470025"/>
          </a:xfrm>
        </p:spPr>
        <p:txBody>
          <a:bodyPr>
            <a:normAutofit/>
          </a:bodyPr>
          <a:lstStyle/>
          <a:p>
            <a:r>
              <a:rPr lang="en-US" sz="3500" i="1" dirty="0">
                <a:ln>
                  <a:solidFill>
                    <a:srgbClr val="FFE438"/>
                  </a:solidFill>
                </a:ln>
                <a:solidFill>
                  <a:srgbClr val="FF6600"/>
                </a:solidFill>
                <a:effectLst>
                  <a:outerShdw blurRad="247650" dist="38100" dir="2700000" algn="tl" rotWithShape="0">
                    <a:srgbClr val="000000">
                      <a:alpha val="43000"/>
                    </a:srgbClr>
                  </a:outerShdw>
                </a:effectLst>
                <a:cs typeface="Times New Roman"/>
              </a:rPr>
              <a:t>Borders Group, Inc.’s Final Chapter: How A Bookstore Giant Failed in the Digital </a:t>
            </a:r>
            <a:r>
              <a:rPr lang="en-US" sz="3500" i="1" dirty="0" smtClean="0">
                <a:ln>
                  <a:solidFill>
                    <a:srgbClr val="FFE438"/>
                  </a:solidFill>
                </a:ln>
                <a:solidFill>
                  <a:srgbClr val="FF6600"/>
                </a:solidFill>
                <a:effectLst>
                  <a:outerShdw blurRad="247650" dist="38100" dir="2700000" algn="tl" rotWithShape="0">
                    <a:srgbClr val="000000">
                      <a:alpha val="43000"/>
                    </a:srgbClr>
                  </a:outerShdw>
                </a:effectLst>
                <a:cs typeface="Times New Roman"/>
              </a:rPr>
              <a:t>Age</a:t>
            </a:r>
            <a:endParaRPr lang="en-US" sz="3500" i="1" dirty="0">
              <a:ln>
                <a:solidFill>
                  <a:srgbClr val="FFE438"/>
                </a:solidFill>
              </a:ln>
              <a:solidFill>
                <a:srgbClr val="FF6600"/>
              </a:solidFill>
              <a:effectLst>
                <a:outerShdw blurRad="247650" dist="38100" dir="2700000" algn="tl" rotWithShape="0">
                  <a:srgbClr val="000000">
                    <a:alpha val="43000"/>
                  </a:srgbClr>
                </a:outerShdw>
              </a:effectLst>
              <a:cs typeface="Times New Roman"/>
            </a:endParaRPr>
          </a:p>
        </p:txBody>
      </p:sp>
      <p:pic>
        <p:nvPicPr>
          <p:cNvPr id="6" name="Picture 5" descr="borders-logo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52600" y="3581400"/>
            <a:ext cx="1828800" cy="627017"/>
          </a:xfrm>
          <a:prstGeom prst="rect">
            <a:avLst/>
          </a:prstGeom>
        </p:spPr>
      </p:pic>
      <p:pic>
        <p:nvPicPr>
          <p:cNvPr id="3" name="Picture 2" descr="images-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2599" y="2133600"/>
            <a:ext cx="3013417" cy="4038600"/>
          </a:xfrm>
          <a:prstGeom prst="rect">
            <a:avLst/>
          </a:prstGeom>
        </p:spPr>
      </p:pic>
      <p:sp>
        <p:nvSpPr>
          <p:cNvPr id="4" name="TextBox 3"/>
          <p:cNvSpPr txBox="1"/>
          <p:nvPr/>
        </p:nvSpPr>
        <p:spPr>
          <a:xfrm>
            <a:off x="5280187" y="2910860"/>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81085476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E438"/>
                </a:solidFill>
                <a:effectLst/>
              </a:rPr>
              <a:t>Bankruptcy was On the Horizon</a:t>
            </a:r>
            <a:endParaRPr lang="en-US" dirty="0">
              <a:solidFill>
                <a:srgbClr val="FFE438"/>
              </a:solidFill>
              <a:effectLst/>
            </a:endParaRPr>
          </a:p>
        </p:txBody>
      </p:sp>
      <p:sp>
        <p:nvSpPr>
          <p:cNvPr id="3" name="Content Placeholder 2"/>
          <p:cNvSpPr>
            <a:spLocks noGrp="1"/>
          </p:cNvSpPr>
          <p:nvPr>
            <p:ph idx="1"/>
          </p:nvPr>
        </p:nvSpPr>
        <p:spPr>
          <a:xfrm>
            <a:off x="152400" y="1752600"/>
            <a:ext cx="8686800" cy="4953000"/>
          </a:xfrm>
        </p:spPr>
        <p:txBody>
          <a:bodyPr>
            <a:normAutofit/>
          </a:bodyPr>
          <a:lstStyle/>
          <a:p>
            <a:r>
              <a:rPr lang="en-US" sz="2400" dirty="0" smtClean="0"/>
              <a:t>In 2010, it held an 8.1% market share in the retail book industry</a:t>
            </a:r>
          </a:p>
          <a:p>
            <a:r>
              <a:rPr lang="en-US" sz="2400" dirty="0" smtClean="0"/>
              <a:t>Never developed an eBook reader and fell behind competitors </a:t>
            </a:r>
          </a:p>
          <a:p>
            <a:r>
              <a:rPr lang="en-US" sz="2400" dirty="0" smtClean="0"/>
              <a:t>Had too much debt – restructured its 2008 debt agreement twice prior to filing for bankruptcy</a:t>
            </a:r>
          </a:p>
          <a:p>
            <a:r>
              <a:rPr lang="en-US" sz="2400" dirty="0" smtClean="0"/>
              <a:t>Its stock was delisted by NYSE </a:t>
            </a:r>
            <a:endParaRPr lang="en-US" sz="2400" dirty="0"/>
          </a:p>
          <a:p>
            <a:r>
              <a:rPr lang="en-US" sz="2400" dirty="0" smtClean="0"/>
              <a:t>It </a:t>
            </a:r>
            <a:r>
              <a:rPr lang="en-US" sz="2400" dirty="0"/>
              <a:t>leased ALL of its properties, and each had initial terms of 15 to 20 years; 5-2 of 642 stores as of Petition Date were under leases set to end in 2013 and beyond </a:t>
            </a:r>
            <a:endParaRPr lang="en-US" sz="2400" dirty="0" smtClean="0"/>
          </a:p>
          <a:p>
            <a:r>
              <a:rPr lang="en-US" sz="2400" dirty="0" smtClean="0"/>
              <a:t>It had too many stores</a:t>
            </a:r>
          </a:p>
          <a:p>
            <a:pPr lvl="1"/>
            <a:r>
              <a:rPr lang="en-US" sz="2000" dirty="0" smtClean="0"/>
              <a:t>As of the Petition Date, there were 642 stores – down from 1,329 in 2005.</a:t>
            </a:r>
            <a:endParaRPr lang="en-US" sz="2000" dirty="0"/>
          </a:p>
          <a:p>
            <a:endParaRPr lang="en-US" sz="2400" dirty="0" smtClean="0"/>
          </a:p>
        </p:txBody>
      </p:sp>
    </p:spTree>
    <p:extLst>
      <p:ext uri="{BB962C8B-B14F-4D97-AF65-F5344CB8AC3E}">
        <p14:creationId xmlns:p14="http://schemas.microsoft.com/office/powerpoint/2010/main" val="192444549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n>
                  <a:solidFill>
                    <a:srgbClr val="FFE438"/>
                  </a:solidFill>
                </a:ln>
                <a:solidFill>
                  <a:srgbClr val="FF0000"/>
                </a:solidFill>
                <a:effectLst/>
              </a:rPr>
              <a:t>A Last Ditch Attempt to Avoid Bankruptcy</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828800"/>
            <a:ext cx="8534400" cy="4724400"/>
          </a:xfrm>
        </p:spPr>
        <p:txBody>
          <a:bodyPr>
            <a:normAutofit/>
          </a:bodyPr>
          <a:lstStyle/>
          <a:p>
            <a:r>
              <a:rPr lang="en-US" sz="2400" dirty="0" smtClean="0"/>
              <a:t>December 2010: Began withholding payments owed to landlords and publishers</a:t>
            </a:r>
          </a:p>
          <a:p>
            <a:r>
              <a:rPr lang="en-US" sz="2400" dirty="0" smtClean="0"/>
              <a:t>Hired </a:t>
            </a:r>
            <a:r>
              <a:rPr lang="en-US" sz="2400" dirty="0" err="1" smtClean="0"/>
              <a:t>Kasowitz</a:t>
            </a:r>
            <a:r>
              <a:rPr lang="en-US" sz="2400" dirty="0" smtClean="0"/>
              <a:t>, Benson, Torres &amp; Friedman to advise it in restructuring its financing facility </a:t>
            </a:r>
          </a:p>
          <a:p>
            <a:pPr lvl="1"/>
            <a:r>
              <a:rPr lang="en-US" sz="2400" dirty="0" smtClean="0"/>
              <a:t>Charged the firm with “keeping the company out of bankruptcy court”</a:t>
            </a:r>
          </a:p>
          <a:p>
            <a:r>
              <a:rPr lang="en-US" sz="2600" dirty="0" smtClean="0"/>
              <a:t>Ultimately was unable to refinance its current debt because it could not secure $125 million in subordinate financing as required by GE Capital’s proposal</a:t>
            </a:r>
          </a:p>
          <a:p>
            <a:r>
              <a:rPr lang="en-US" sz="2600" dirty="0" smtClean="0"/>
              <a:t>Publishers would not restructure payment obligations without a refinancing of the debt</a:t>
            </a:r>
          </a:p>
          <a:p>
            <a:pPr lvl="1"/>
            <a:endParaRPr lang="en-US" dirty="0" smtClean="0"/>
          </a:p>
          <a:p>
            <a:endParaRPr lang="en-US" dirty="0"/>
          </a:p>
        </p:txBody>
      </p:sp>
    </p:spTree>
    <p:extLst>
      <p:ext uri="{BB962C8B-B14F-4D97-AF65-F5344CB8AC3E}">
        <p14:creationId xmlns:p14="http://schemas.microsoft.com/office/powerpoint/2010/main" val="202842546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a:solidFill>
                    <a:srgbClr val="FFE438"/>
                  </a:solidFill>
                </a:ln>
                <a:solidFill>
                  <a:srgbClr val="FF0000"/>
                </a:solidFill>
                <a:effectLst/>
              </a:rPr>
              <a:t>Borders’ New Chapter - 11</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752600"/>
            <a:ext cx="8229600" cy="4495800"/>
          </a:xfrm>
        </p:spPr>
        <p:txBody>
          <a:bodyPr/>
          <a:lstStyle/>
          <a:p>
            <a:r>
              <a:rPr lang="en-US" dirty="0">
                <a:hlinkClick r:id="rId2"/>
              </a:rPr>
              <a:t>http://live.wsj.com/video/bankruptcy-next-chapter-for-borders-group/8D7F2A20-B469-4C4C-B912-3A5F1F274F37.html#!8D7F2A20-B469-4C4C-B912-</a:t>
            </a:r>
            <a:r>
              <a:rPr lang="en-US" dirty="0" smtClean="0">
                <a:hlinkClick r:id="rId2"/>
              </a:rPr>
              <a:t>3A5F1F274F37</a:t>
            </a:r>
            <a:endParaRPr lang="en-US" dirty="0" smtClean="0"/>
          </a:p>
          <a:p>
            <a:pPr marL="0" indent="0">
              <a:buNone/>
            </a:pPr>
            <a:endParaRPr lang="en-US" dirty="0"/>
          </a:p>
        </p:txBody>
      </p:sp>
    </p:spTree>
    <p:extLst>
      <p:ext uri="{BB962C8B-B14F-4D97-AF65-F5344CB8AC3E}">
        <p14:creationId xmlns:p14="http://schemas.microsoft.com/office/powerpoint/2010/main" val="973625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a:solidFill>
                    <a:srgbClr val="FFE438"/>
                  </a:solidFill>
                </a:ln>
                <a:solidFill>
                  <a:srgbClr val="FF0000"/>
                </a:solidFill>
                <a:effectLst/>
              </a:rPr>
              <a:t>Borders’ New Chapter - 11</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676400"/>
            <a:ext cx="8229600" cy="4572000"/>
          </a:xfrm>
        </p:spPr>
        <p:txBody>
          <a:bodyPr>
            <a:normAutofit fontScale="85000" lnSpcReduction="10000"/>
          </a:bodyPr>
          <a:lstStyle/>
          <a:p>
            <a:pPr marL="0" indent="0">
              <a:buNone/>
            </a:pPr>
            <a:r>
              <a:rPr lang="en-US" b="1" u="sng" dirty="0" smtClean="0"/>
              <a:t>DIP Financing </a:t>
            </a:r>
          </a:p>
          <a:p>
            <a:r>
              <a:rPr lang="en-US" dirty="0" smtClean="0"/>
              <a:t>Sought DIP Financing – only 5 out of 40 DIP financing lenders were interested </a:t>
            </a:r>
            <a:endParaRPr lang="en-US" dirty="0"/>
          </a:p>
          <a:p>
            <a:r>
              <a:rPr lang="en-US" dirty="0" smtClean="0"/>
              <a:t>GE Capital made the most attractive proposal to commit $550 million in a senior secured credit facility</a:t>
            </a:r>
          </a:p>
          <a:p>
            <a:pPr lvl="1"/>
            <a:r>
              <a:rPr lang="en-US" dirty="0" smtClean="0"/>
              <a:t>Prepetition Term Lenders would not agree, the revised amount was $505 million and the loan would give Borders access to $400 million to be used on an interim basis</a:t>
            </a:r>
          </a:p>
          <a:p>
            <a:r>
              <a:rPr lang="en-US" dirty="0" smtClean="0"/>
              <a:t>This did not require Borders to secure junior financing </a:t>
            </a:r>
          </a:p>
          <a:p>
            <a:r>
              <a:rPr lang="en-US" dirty="0" smtClean="0"/>
              <a:t>The revised amount was agreed to on Feb. 14th</a:t>
            </a:r>
          </a:p>
          <a:p>
            <a:endParaRPr lang="en-US" dirty="0" smtClean="0"/>
          </a:p>
          <a:p>
            <a:endParaRPr lang="en-US" dirty="0"/>
          </a:p>
        </p:txBody>
      </p:sp>
    </p:spTree>
    <p:extLst>
      <p:ext uri="{BB962C8B-B14F-4D97-AF65-F5344CB8AC3E}">
        <p14:creationId xmlns:p14="http://schemas.microsoft.com/office/powerpoint/2010/main" val="254468129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n>
                  <a:solidFill>
                    <a:srgbClr val="FFE438"/>
                  </a:solidFill>
                </a:ln>
                <a:solidFill>
                  <a:srgbClr val="FF0000"/>
                </a:solidFill>
                <a:effectLst/>
              </a:rPr>
              <a:t>February 16</a:t>
            </a:r>
            <a:r>
              <a:rPr lang="en-US" baseline="30000" dirty="0" smtClean="0">
                <a:ln>
                  <a:solidFill>
                    <a:srgbClr val="FFE438"/>
                  </a:solidFill>
                </a:ln>
                <a:solidFill>
                  <a:srgbClr val="FF0000"/>
                </a:solidFill>
                <a:effectLst/>
              </a:rPr>
              <a:t>th</a:t>
            </a:r>
            <a:r>
              <a:rPr lang="en-US" dirty="0" smtClean="0">
                <a:ln>
                  <a:solidFill>
                    <a:srgbClr val="FFE438"/>
                  </a:solidFill>
                </a:ln>
                <a:solidFill>
                  <a:srgbClr val="FF0000"/>
                </a:solidFill>
                <a:effectLst/>
              </a:rPr>
              <a:t>: The Petition Date</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905000"/>
            <a:ext cx="7924800" cy="4343400"/>
          </a:xfrm>
        </p:spPr>
        <p:txBody>
          <a:bodyPr>
            <a:normAutofit fontScale="85000" lnSpcReduction="10000"/>
          </a:bodyPr>
          <a:lstStyle/>
          <a:p>
            <a:r>
              <a:rPr lang="en-US" dirty="0" smtClean="0"/>
              <a:t>2 days later, Borders Group and its 7 subsidiaries filed voluntary petitions for Chapter 11 relief in the Southern District of New York</a:t>
            </a:r>
          </a:p>
          <a:p>
            <a:r>
              <a:rPr lang="en-US" dirty="0" smtClean="0"/>
              <a:t>Case was consolidated under a joint administration motion and assigned to Judge Martin Glenn</a:t>
            </a:r>
          </a:p>
          <a:p>
            <a:r>
              <a:rPr lang="en-US" dirty="0" err="1" smtClean="0"/>
              <a:t>Kasowitz</a:t>
            </a:r>
            <a:r>
              <a:rPr lang="en-US" dirty="0" smtClean="0"/>
              <a:t>, Benson, Torres &amp; Friedman were engaged as counsel – Friedman would serve as lead counsel </a:t>
            </a:r>
          </a:p>
          <a:p>
            <a:r>
              <a:rPr lang="en-US" dirty="0" smtClean="0"/>
              <a:t>Borders believed that it could shed costs through bankruptcy and emerge as a smaller, but stronger bookstore</a:t>
            </a:r>
          </a:p>
        </p:txBody>
      </p:sp>
    </p:spTree>
    <p:extLst>
      <p:ext uri="{BB962C8B-B14F-4D97-AF65-F5344CB8AC3E}">
        <p14:creationId xmlns:p14="http://schemas.microsoft.com/office/powerpoint/2010/main" val="38745757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n>
                  <a:solidFill>
                    <a:srgbClr val="FFE438"/>
                  </a:solidFill>
                </a:ln>
                <a:solidFill>
                  <a:srgbClr val="FF0000"/>
                </a:solidFill>
                <a:effectLst/>
              </a:rPr>
              <a:t>Important First Day Motions</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524000"/>
            <a:ext cx="5029200" cy="4724400"/>
          </a:xfrm>
        </p:spPr>
        <p:txBody>
          <a:bodyPr>
            <a:normAutofit fontScale="92500" lnSpcReduction="20000"/>
          </a:bodyPr>
          <a:lstStyle/>
          <a:p>
            <a:r>
              <a:rPr lang="en-US" dirty="0" smtClean="0"/>
              <a:t>(1) </a:t>
            </a:r>
            <a:r>
              <a:rPr lang="en-US" dirty="0"/>
              <a:t>Motion to Approve the DIP Facility and Use of Cash Collateral</a:t>
            </a:r>
          </a:p>
          <a:p>
            <a:r>
              <a:rPr lang="en-US" dirty="0"/>
              <a:t>(2) Emergency </a:t>
            </a:r>
            <a:r>
              <a:rPr lang="en-US" dirty="0" smtClean="0"/>
              <a:t>Motion to Immediately Close 200 Underperforming Stores and Possibly 50 more in the Future</a:t>
            </a:r>
          </a:p>
          <a:p>
            <a:r>
              <a:rPr lang="en-US" dirty="0" smtClean="0"/>
              <a:t>(3) Motion to Reject Unexpired Leases and Motion to Approve Rejection Procedures </a:t>
            </a:r>
          </a:p>
          <a:p>
            <a:endParaRPr lang="en-US" dirty="0" smtClean="0"/>
          </a:p>
          <a:p>
            <a:endParaRPr lang="en-US" dirty="0"/>
          </a:p>
        </p:txBody>
      </p:sp>
      <p:pic>
        <p:nvPicPr>
          <p:cNvPr id="4" name="Picture 3" descr="17BORDERS-articleLarge.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81381" y="2209800"/>
            <a:ext cx="3628572" cy="1905000"/>
          </a:xfrm>
          <a:prstGeom prst="rect">
            <a:avLst/>
          </a:prstGeom>
        </p:spPr>
      </p:pic>
      <p:pic>
        <p:nvPicPr>
          <p:cNvPr id="5" name="Picture 4" descr="Border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0200" y="4343400"/>
            <a:ext cx="3239271" cy="2286000"/>
          </a:xfrm>
          <a:prstGeom prst="rect">
            <a:avLst/>
          </a:prstGeom>
        </p:spPr>
      </p:pic>
    </p:spTree>
    <p:extLst>
      <p:ext uri="{BB962C8B-B14F-4D97-AF65-F5344CB8AC3E}">
        <p14:creationId xmlns:p14="http://schemas.microsoft.com/office/powerpoint/2010/main" val="275348492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a:solidFill>
                    <a:srgbClr val="FFE438"/>
                  </a:solidFill>
                </a:ln>
                <a:solidFill>
                  <a:srgbClr val="FF0000"/>
                </a:solidFill>
                <a:effectLst/>
              </a:rPr>
              <a:t>DIP Motion </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752600"/>
            <a:ext cx="8382000" cy="4648200"/>
          </a:xfrm>
        </p:spPr>
        <p:txBody>
          <a:bodyPr>
            <a:normAutofit fontScale="77500" lnSpcReduction="20000"/>
          </a:bodyPr>
          <a:lstStyle/>
          <a:p>
            <a:r>
              <a:rPr lang="en-US" dirty="0" smtClean="0"/>
              <a:t>GE would not agree to provide the DIP Loan on an unsecured or junior priority basis </a:t>
            </a:r>
          </a:p>
          <a:p>
            <a:r>
              <a:rPr lang="en-US" dirty="0" smtClean="0"/>
              <a:t>Thus, Borders had to get approval for the “priming lien” under 364(d)</a:t>
            </a:r>
          </a:p>
          <a:p>
            <a:r>
              <a:rPr lang="en-US" dirty="0" smtClean="0"/>
              <a:t>Asked for permission to use $400 Cash Collateral</a:t>
            </a:r>
          </a:p>
          <a:p>
            <a:r>
              <a:rPr lang="en-US" dirty="0" smtClean="0"/>
              <a:t>Adequate Protection to Prepetition Lenders was found since the DIP Loan’s proceeds would be used to pay the Prepetition Lenders in full</a:t>
            </a:r>
          </a:p>
          <a:p>
            <a:r>
              <a:rPr lang="en-US" dirty="0" smtClean="0"/>
              <a:t>DIP Facility had several key events of default:</a:t>
            </a:r>
          </a:p>
          <a:p>
            <a:pPr lvl="1"/>
            <a:r>
              <a:rPr lang="en-US" dirty="0" smtClean="0"/>
              <a:t>Borders had to quickly develop a store closing plan</a:t>
            </a:r>
          </a:p>
          <a:p>
            <a:pPr lvl="1"/>
            <a:r>
              <a:rPr lang="en-US" dirty="0" smtClean="0"/>
              <a:t>Timeline to assume or reject leases was shorter than that of the Code </a:t>
            </a:r>
          </a:p>
          <a:p>
            <a:r>
              <a:rPr lang="en-US" dirty="0" smtClean="0"/>
              <a:t>Gonzalez entered an interim order on Feb. 17th</a:t>
            </a:r>
            <a:endParaRPr lang="en-US" dirty="0"/>
          </a:p>
        </p:txBody>
      </p:sp>
    </p:spTree>
    <p:extLst>
      <p:ext uri="{BB962C8B-B14F-4D97-AF65-F5344CB8AC3E}">
        <p14:creationId xmlns:p14="http://schemas.microsoft.com/office/powerpoint/2010/main" val="273803388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n>
                  <a:solidFill>
                    <a:srgbClr val="FFE438"/>
                  </a:solidFill>
                </a:ln>
                <a:solidFill>
                  <a:srgbClr val="FF0000"/>
                </a:solidFill>
                <a:effectLst/>
              </a:rPr>
              <a:t>Emergency Motion to Close Stores</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p:txBody>
          <a:bodyPr/>
          <a:lstStyle/>
          <a:p>
            <a:r>
              <a:rPr lang="en-US" dirty="0" smtClean="0"/>
              <a:t>200 of 642 stores needed to be closed immediately, possibly 75 more </a:t>
            </a:r>
          </a:p>
          <a:p>
            <a:r>
              <a:rPr lang="en-US" dirty="0" smtClean="0"/>
              <a:t>The unprofitable stores were costing Borders $2 million per week</a:t>
            </a:r>
          </a:p>
          <a:p>
            <a:r>
              <a:rPr lang="en-US" dirty="0" smtClean="0"/>
              <a:t>Had already secured a Stalking Horse Bidder </a:t>
            </a:r>
            <a:r>
              <a:rPr lang="en-US" dirty="0" err="1" smtClean="0"/>
              <a:t>Hilco</a:t>
            </a:r>
            <a:r>
              <a:rPr lang="en-US" dirty="0" smtClean="0"/>
              <a:t> Management </a:t>
            </a:r>
          </a:p>
          <a:p>
            <a:r>
              <a:rPr lang="en-US" dirty="0" err="1" smtClean="0"/>
              <a:t>Hilco</a:t>
            </a:r>
            <a:r>
              <a:rPr lang="en-US" dirty="0" smtClean="0"/>
              <a:t> and Gordon Group </a:t>
            </a:r>
            <a:r>
              <a:rPr lang="en-US" dirty="0" smtClean="0"/>
              <a:t>became the Liquidators</a:t>
            </a:r>
            <a:endParaRPr lang="en-US" dirty="0" smtClean="0"/>
          </a:p>
        </p:txBody>
      </p:sp>
    </p:spTree>
    <p:extLst>
      <p:ext uri="{BB962C8B-B14F-4D97-AF65-F5344CB8AC3E}">
        <p14:creationId xmlns:p14="http://schemas.microsoft.com/office/powerpoint/2010/main" val="217571858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n>
                  <a:solidFill>
                    <a:srgbClr val="FFE438"/>
                  </a:solidFill>
                </a:ln>
                <a:solidFill>
                  <a:srgbClr val="FF0000"/>
                </a:solidFill>
                <a:effectLst/>
              </a:rPr>
              <a:t>Motion to Reject Unexpired Leases </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p:txBody>
          <a:bodyPr/>
          <a:lstStyle/>
          <a:p>
            <a:endParaRPr lang="en-US" dirty="0" smtClean="0"/>
          </a:p>
          <a:p>
            <a:r>
              <a:rPr lang="en-US" dirty="0" smtClean="0"/>
              <a:t>Moved for retroactive rejection of several leases </a:t>
            </a:r>
          </a:p>
          <a:p>
            <a:r>
              <a:rPr lang="en-US" dirty="0" smtClean="0"/>
              <a:t>Moved for permission to employ procedures to reject of stores that it planned to close</a:t>
            </a:r>
          </a:p>
          <a:p>
            <a:r>
              <a:rPr lang="en-US" dirty="0" smtClean="0"/>
              <a:t>Also wanted future approval to employ rejection procedures pursuant to § 365(a)</a:t>
            </a:r>
          </a:p>
          <a:p>
            <a:r>
              <a:rPr lang="en-US" dirty="0" smtClean="0"/>
              <a:t>Sought permission to abandon property under § 544(a)</a:t>
            </a:r>
          </a:p>
          <a:p>
            <a:endParaRPr lang="en-US" dirty="0"/>
          </a:p>
        </p:txBody>
      </p:sp>
    </p:spTree>
    <p:extLst>
      <p:ext uri="{BB962C8B-B14F-4D97-AF65-F5344CB8AC3E}">
        <p14:creationId xmlns:p14="http://schemas.microsoft.com/office/powerpoint/2010/main" val="250619044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n>
                  <a:solidFill>
                    <a:srgbClr val="FFE438"/>
                  </a:solidFill>
                </a:ln>
                <a:solidFill>
                  <a:srgbClr val="FF0000"/>
                </a:solidFill>
                <a:effectLst/>
              </a:rPr>
              <a:t>Unsecured Creditors Committee</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676400"/>
            <a:ext cx="8382000" cy="4572000"/>
          </a:xfrm>
        </p:spPr>
        <p:txBody>
          <a:bodyPr/>
          <a:lstStyle/>
          <a:p>
            <a:r>
              <a:rPr lang="en-US" dirty="0" smtClean="0"/>
              <a:t>The largest unsecured creditors were publishers</a:t>
            </a:r>
          </a:p>
          <a:p>
            <a:r>
              <a:rPr lang="en-US" dirty="0" smtClean="0"/>
              <a:t>The committee was a “who’s who of major publishers and landlords”</a:t>
            </a:r>
          </a:p>
          <a:p>
            <a:r>
              <a:rPr lang="en-US" dirty="0" smtClean="0"/>
              <a:t>They would have a lot of control in the reorganization, unlike most unsecured creditors committees in Chapter 11 cases </a:t>
            </a:r>
            <a:endParaRPr lang="en-US" dirty="0"/>
          </a:p>
        </p:txBody>
      </p:sp>
    </p:spTree>
    <p:extLst>
      <p:ext uri="{BB962C8B-B14F-4D97-AF65-F5344CB8AC3E}">
        <p14:creationId xmlns:p14="http://schemas.microsoft.com/office/powerpoint/2010/main" val="235251312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9801"/>
            <a:ext cx="7010400" cy="1143000"/>
          </a:xfrm>
        </p:spPr>
        <p:txBody>
          <a:bodyPr>
            <a:scene3d>
              <a:camera prst="orthographicFront"/>
              <a:lightRig rig="threePt" dir="t"/>
            </a:scene3d>
            <a:sp3d extrusionH="57150">
              <a:bevelT h="25400" prst="softRound"/>
            </a:sp3d>
          </a:bodyPr>
          <a:lstStyle/>
          <a:p>
            <a:r>
              <a:rPr lang="en-US" dirty="0" smtClean="0">
                <a:ln>
                  <a:solidFill>
                    <a:srgbClr val="FFE438"/>
                  </a:solidFill>
                </a:ln>
                <a:solidFill>
                  <a:srgbClr val="FF0000"/>
                </a:solidFill>
                <a:effectLst/>
                <a:cs typeface="Times New Roman"/>
              </a:rPr>
              <a:t>Early Success in Ann Arbor</a:t>
            </a:r>
            <a:endParaRPr lang="en-US" dirty="0">
              <a:ln>
                <a:solidFill>
                  <a:srgbClr val="FFE438"/>
                </a:solidFill>
              </a:ln>
              <a:solidFill>
                <a:srgbClr val="FF0000"/>
              </a:solidFill>
              <a:effectLst/>
              <a:cs typeface="Times New Roman"/>
            </a:endParaRPr>
          </a:p>
        </p:txBody>
      </p:sp>
      <p:sp>
        <p:nvSpPr>
          <p:cNvPr id="3" name="Content Placeholder 2"/>
          <p:cNvSpPr>
            <a:spLocks noGrp="1"/>
          </p:cNvSpPr>
          <p:nvPr>
            <p:ph idx="1"/>
          </p:nvPr>
        </p:nvSpPr>
        <p:spPr>
          <a:xfrm>
            <a:off x="228600" y="1905000"/>
            <a:ext cx="5791200" cy="4343400"/>
          </a:xfrm>
        </p:spPr>
        <p:txBody>
          <a:bodyPr>
            <a:normAutofit/>
          </a:bodyPr>
          <a:lstStyle/>
          <a:p>
            <a:r>
              <a:rPr lang="en-US" sz="2000" dirty="0" smtClean="0">
                <a:solidFill>
                  <a:schemeClr val="tx2"/>
                </a:solidFill>
                <a:latin typeface="Times New Roman"/>
                <a:cs typeface="Times New Roman"/>
              </a:rPr>
              <a:t>1971: First bookstore opens in Ann Arbor, MI </a:t>
            </a:r>
          </a:p>
          <a:p>
            <a:r>
              <a:rPr lang="en-US" sz="2000" dirty="0" smtClean="0">
                <a:solidFill>
                  <a:schemeClr val="tx2"/>
                </a:solidFill>
                <a:latin typeface="Times New Roman"/>
                <a:cs typeface="Times New Roman"/>
              </a:rPr>
              <a:t>1974: expanded to a two-story 11,000 square foot building </a:t>
            </a:r>
          </a:p>
          <a:p>
            <a:r>
              <a:rPr lang="en-US" sz="2000" dirty="0" smtClean="0">
                <a:solidFill>
                  <a:schemeClr val="tx2"/>
                </a:solidFill>
                <a:latin typeface="Times New Roman"/>
                <a:cs typeface="Times New Roman"/>
              </a:rPr>
              <a:t>Developed “Inventory Management Systems, Inc.” </a:t>
            </a:r>
          </a:p>
          <a:p>
            <a:r>
              <a:rPr lang="en-US" sz="2000" dirty="0" smtClean="0">
                <a:solidFill>
                  <a:schemeClr val="tx2"/>
                </a:solidFill>
                <a:latin typeface="Times New Roman"/>
                <a:cs typeface="Times New Roman"/>
              </a:rPr>
              <a:t>Employed an extremely knowledgeable staff</a:t>
            </a:r>
          </a:p>
          <a:p>
            <a:r>
              <a:rPr lang="en-US" sz="2000" dirty="0" smtClean="0">
                <a:solidFill>
                  <a:schemeClr val="tx2"/>
                </a:solidFill>
                <a:latin typeface="Times New Roman"/>
                <a:cs typeface="Times New Roman"/>
              </a:rPr>
              <a:t>Interested candidates had to pass a qualifying test to demonstrate their literary aptitude </a:t>
            </a:r>
          </a:p>
          <a:p>
            <a:r>
              <a:rPr lang="en-US" sz="2000" dirty="0">
                <a:latin typeface="Times New Roman"/>
                <a:cs typeface="Times New Roman"/>
              </a:rPr>
              <a:t>Employees loved their jobs and the community considered the bookstore to be its gathering place </a:t>
            </a:r>
          </a:p>
          <a:p>
            <a:r>
              <a:rPr lang="en-US" sz="2000" dirty="0" smtClean="0">
                <a:latin typeface="Times New Roman"/>
                <a:cs typeface="Times New Roman"/>
              </a:rPr>
              <a:t>Ann </a:t>
            </a:r>
            <a:r>
              <a:rPr lang="en-US" sz="2000" dirty="0">
                <a:latin typeface="Times New Roman"/>
                <a:cs typeface="Times New Roman"/>
              </a:rPr>
              <a:t>Arbor’s residents reaction to the flagship store </a:t>
            </a:r>
            <a:r>
              <a:rPr lang="en-US" sz="2000" dirty="0" smtClean="0">
                <a:latin typeface="Times New Roman"/>
                <a:cs typeface="Times New Roman"/>
              </a:rPr>
              <a:t>closing:  </a:t>
            </a:r>
            <a:r>
              <a:rPr lang="en-US" sz="2000" dirty="0" smtClean="0">
                <a:latin typeface="Times New Roman"/>
                <a:cs typeface="Times New Roman"/>
                <a:hlinkClick r:id="rId2"/>
              </a:rPr>
              <a:t>http</a:t>
            </a:r>
            <a:r>
              <a:rPr lang="en-US" sz="2000" dirty="0">
                <a:latin typeface="Times New Roman"/>
                <a:cs typeface="Times New Roman"/>
                <a:hlinkClick r:id="rId2"/>
              </a:rPr>
              <a:t>://youtu.be/fg8jWhAkELY</a:t>
            </a:r>
            <a:endParaRPr lang="en-US" sz="2000" dirty="0">
              <a:latin typeface="Times New Roman"/>
              <a:cs typeface="Times New Roman"/>
            </a:endParaRPr>
          </a:p>
          <a:p>
            <a:endParaRPr lang="en-US" sz="2000" dirty="0" smtClean="0">
              <a:solidFill>
                <a:schemeClr val="tx2"/>
              </a:solidFill>
              <a:latin typeface="Times New Roman"/>
              <a:cs typeface="Times New Roman"/>
            </a:endParaRPr>
          </a:p>
          <a:p>
            <a:endParaRPr lang="en-US" sz="2000" dirty="0" smtClean="0">
              <a:solidFill>
                <a:schemeClr val="tx2"/>
              </a:solidFill>
              <a:latin typeface="Times New Roman"/>
              <a:cs typeface="Times New Roman"/>
            </a:endParaRPr>
          </a:p>
          <a:p>
            <a:endParaRPr lang="en-US" sz="2000" dirty="0" smtClean="0">
              <a:solidFill>
                <a:schemeClr val="tx2"/>
              </a:solidFill>
              <a:latin typeface="Times New Roman"/>
              <a:cs typeface="Times New Roman"/>
            </a:endParaRPr>
          </a:p>
        </p:txBody>
      </p:sp>
      <p:pic>
        <p:nvPicPr>
          <p:cNvPr id="4" name="Picture 3" descr="first_borders-thumb-400x483-69708.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3600" y="2286000"/>
            <a:ext cx="2900890" cy="3581400"/>
          </a:xfrm>
          <a:prstGeom prst="rect">
            <a:avLst/>
          </a:prstGeom>
        </p:spPr>
      </p:pic>
    </p:spTree>
    <p:extLst>
      <p:ext uri="{BB962C8B-B14F-4D97-AF65-F5344CB8AC3E}">
        <p14:creationId xmlns:p14="http://schemas.microsoft.com/office/powerpoint/2010/main" val="4355056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a:solidFill>
                    <a:srgbClr val="FFE438"/>
                  </a:solidFill>
                </a:ln>
                <a:solidFill>
                  <a:srgbClr val="FF0000"/>
                </a:solidFill>
                <a:effectLst/>
              </a:rPr>
              <a:t>Objections </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600200"/>
            <a:ext cx="8382000" cy="4648200"/>
          </a:xfrm>
        </p:spPr>
        <p:txBody>
          <a:bodyPr>
            <a:normAutofit fontScale="92500" lnSpcReduction="10000"/>
          </a:bodyPr>
          <a:lstStyle/>
          <a:p>
            <a:r>
              <a:rPr lang="en-US" dirty="0" smtClean="0"/>
              <a:t>The Committed objected to the the DIP Facility as being “illusory” in that it would require Borders to liquidate by June</a:t>
            </a:r>
          </a:p>
          <a:p>
            <a:r>
              <a:rPr lang="en-US" dirty="0" smtClean="0"/>
              <a:t>Landlords filed objections to the motion to extend the date to reject or assume unexpired leases on the grounds that they were filed too soon after the Petition Date and that “cause” could not be proven to exist </a:t>
            </a:r>
          </a:p>
          <a:p>
            <a:r>
              <a:rPr lang="en-US" dirty="0" smtClean="0"/>
              <a:t>Concessions were made and issues resolved and Judge Glenn entered final orders on March 15th</a:t>
            </a:r>
          </a:p>
          <a:p>
            <a:endParaRPr lang="en-US" dirty="0"/>
          </a:p>
        </p:txBody>
      </p:sp>
    </p:spTree>
    <p:extLst>
      <p:ext uri="{BB962C8B-B14F-4D97-AF65-F5344CB8AC3E}">
        <p14:creationId xmlns:p14="http://schemas.microsoft.com/office/powerpoint/2010/main" val="3679426174"/>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a:solidFill>
                    <a:srgbClr val="FFE438"/>
                  </a:solidFill>
                </a:ln>
                <a:solidFill>
                  <a:srgbClr val="FF0000"/>
                </a:solidFill>
                <a:effectLst/>
              </a:rPr>
              <a:t>Key Employee Bonus Plans</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0" y="1828800"/>
            <a:ext cx="8153400" cy="4724400"/>
          </a:xfrm>
        </p:spPr>
        <p:txBody>
          <a:bodyPr>
            <a:normAutofit fontScale="55000" lnSpcReduction="20000"/>
          </a:bodyPr>
          <a:lstStyle/>
          <a:p>
            <a:r>
              <a:rPr lang="en-US" sz="3400" dirty="0" smtClean="0"/>
              <a:t>On March 25</a:t>
            </a:r>
            <a:r>
              <a:rPr lang="en-US" sz="3400" baseline="30000" dirty="0" smtClean="0"/>
              <a:t>th</a:t>
            </a:r>
            <a:r>
              <a:rPr lang="en-US" sz="3400" dirty="0" smtClean="0"/>
              <a:t>, Borders sought permission to implement 2 employee bonus plans:</a:t>
            </a:r>
          </a:p>
          <a:p>
            <a:pPr lvl="1"/>
            <a:r>
              <a:rPr lang="en-US" sz="3400" dirty="0" smtClean="0"/>
              <a:t>1) a Key Employee Incentive Plan to benefit its top 17 executives; and</a:t>
            </a:r>
          </a:p>
          <a:p>
            <a:pPr lvl="1"/>
            <a:r>
              <a:rPr lang="en-US" sz="3400" dirty="0" smtClean="0"/>
              <a:t>2) a Key Employee Retention Plan to benefit its 25 director level employees</a:t>
            </a:r>
          </a:p>
          <a:p>
            <a:r>
              <a:rPr lang="en-US" sz="3400" dirty="0" smtClean="0"/>
              <a:t>Bonus would only trigger if either of the following occurred before November 16th:</a:t>
            </a:r>
          </a:p>
          <a:p>
            <a:pPr marL="0" indent="0">
              <a:buNone/>
            </a:pPr>
            <a:r>
              <a:rPr lang="en-US" sz="3400" dirty="0" smtClean="0"/>
              <a:t>	 1) Borders was sold as a going concern in a § 363 sale; or </a:t>
            </a:r>
          </a:p>
          <a:p>
            <a:pPr marL="0" indent="0">
              <a:buNone/>
            </a:pPr>
            <a:r>
              <a:rPr lang="en-US" sz="3400" dirty="0" smtClean="0"/>
              <a:t>	 2) a reorganization plan was confirmed </a:t>
            </a:r>
          </a:p>
          <a:p>
            <a:pPr marL="0" indent="0">
              <a:buNone/>
            </a:pPr>
            <a:endParaRPr lang="en-US" sz="3400" dirty="0" smtClean="0"/>
          </a:p>
          <a:p>
            <a:pPr marL="0" indent="0">
              <a:buNone/>
            </a:pPr>
            <a:r>
              <a:rPr lang="en-US" sz="3400" b="1" i="1" dirty="0" smtClean="0"/>
              <a:t>How Much Could They Earn?</a:t>
            </a:r>
          </a:p>
          <a:p>
            <a:pPr marL="0" indent="0">
              <a:buNone/>
            </a:pPr>
            <a:endParaRPr lang="en-US" sz="3400" b="1" i="1" dirty="0" smtClean="0"/>
          </a:p>
          <a:p>
            <a:r>
              <a:rPr lang="en-US" sz="3400" dirty="0" smtClean="0"/>
              <a:t>KEIP: could earn earn 90% to 150% of their base salaries</a:t>
            </a:r>
          </a:p>
          <a:p>
            <a:r>
              <a:rPr lang="en-US" sz="3400" dirty="0" smtClean="0"/>
              <a:t>KERP: a lump sum of 30% of their salary</a:t>
            </a:r>
          </a:p>
          <a:p>
            <a:r>
              <a:rPr lang="en-US" sz="3400" b="1" u="sng" dirty="0" smtClean="0"/>
              <a:t>Mike Edwards stood to gain $1.7 million! </a:t>
            </a:r>
          </a:p>
          <a:p>
            <a:pPr lvl="1"/>
            <a:endParaRPr lang="en-US" dirty="0"/>
          </a:p>
        </p:txBody>
      </p:sp>
    </p:spTree>
    <p:extLst>
      <p:ext uri="{BB962C8B-B14F-4D97-AF65-F5344CB8AC3E}">
        <p14:creationId xmlns:p14="http://schemas.microsoft.com/office/powerpoint/2010/main" val="47724692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n>
                  <a:solidFill>
                    <a:srgbClr val="FFE438"/>
                  </a:solidFill>
                </a:ln>
                <a:solidFill>
                  <a:srgbClr val="FF0000"/>
                </a:solidFill>
                <a:effectLst/>
                <a:latin typeface="Times New Roman"/>
                <a:cs typeface="Times New Roman"/>
              </a:rPr>
              <a:t>Revised Key Employee Bonus Plans</a:t>
            </a:r>
            <a:endParaRPr lang="en-US" dirty="0">
              <a:ln>
                <a:solidFill>
                  <a:srgbClr val="FFE438"/>
                </a:solidFill>
              </a:ln>
              <a:solidFill>
                <a:srgbClr val="FF0000"/>
              </a:solidFill>
              <a:effectLst/>
              <a:latin typeface="Times New Roman"/>
              <a:cs typeface="Times New Roman"/>
            </a:endParaRPr>
          </a:p>
        </p:txBody>
      </p:sp>
      <p:sp>
        <p:nvSpPr>
          <p:cNvPr id="3" name="Content Placeholder 2"/>
          <p:cNvSpPr>
            <a:spLocks noGrp="1"/>
          </p:cNvSpPr>
          <p:nvPr>
            <p:ph idx="1"/>
          </p:nvPr>
        </p:nvSpPr>
        <p:spPr>
          <a:xfrm>
            <a:off x="304800" y="1828800"/>
            <a:ext cx="8153400" cy="4419600"/>
          </a:xfrm>
        </p:spPr>
        <p:txBody>
          <a:bodyPr>
            <a:normAutofit/>
          </a:bodyPr>
          <a:lstStyle/>
          <a:p>
            <a:r>
              <a:rPr lang="en-US" sz="2400" dirty="0" smtClean="0">
                <a:latin typeface="Times New Roman"/>
                <a:cs typeface="Times New Roman"/>
              </a:rPr>
              <a:t>The U.S. Trustee objected that these plans violated section 503(c)(1) as “disguised retention plan[s] for investors” </a:t>
            </a:r>
          </a:p>
          <a:p>
            <a:r>
              <a:rPr lang="en-US" sz="2400" dirty="0" smtClean="0">
                <a:latin typeface="Times New Roman"/>
                <a:cs typeface="Times New Roman"/>
              </a:rPr>
              <a:t>Both plans were significantly revised to be more appropriately connected to performance so that they had an incentivizing effect </a:t>
            </a:r>
          </a:p>
          <a:p>
            <a:r>
              <a:rPr lang="en-US" sz="2400" dirty="0" smtClean="0">
                <a:latin typeface="Times New Roman"/>
                <a:cs typeface="Times New Roman"/>
              </a:rPr>
              <a:t>The plans represented 0.17% of Borders Group’s total revenue for 2010</a:t>
            </a:r>
          </a:p>
          <a:p>
            <a:r>
              <a:rPr lang="en-US" sz="2400" dirty="0" smtClean="0">
                <a:latin typeface="Times New Roman"/>
                <a:cs typeface="Times New Roman"/>
              </a:rPr>
              <a:t>Judge Glenn entered orders allowing the plans</a:t>
            </a:r>
          </a:p>
          <a:p>
            <a:r>
              <a:rPr lang="en-US" sz="2400" smtClean="0">
                <a:latin typeface="Times New Roman"/>
                <a:cs typeface="Times New Roman"/>
              </a:rPr>
              <a:t>Mike </a:t>
            </a:r>
            <a:r>
              <a:rPr lang="en-US" sz="2400" smtClean="0">
                <a:cs typeface="Times New Roman"/>
              </a:rPr>
              <a:t>Edwards </a:t>
            </a:r>
            <a:r>
              <a:rPr lang="en-US" sz="2400" smtClean="0">
                <a:latin typeface="Times New Roman"/>
                <a:cs typeface="Times New Roman"/>
              </a:rPr>
              <a:t>stated </a:t>
            </a:r>
            <a:r>
              <a:rPr lang="en-US" sz="2400" dirty="0" smtClean="0">
                <a:latin typeface="Times New Roman"/>
                <a:cs typeface="Times New Roman"/>
              </a:rPr>
              <a:t>that he didn’t think they bonuses would ever be paid out</a:t>
            </a:r>
          </a:p>
        </p:txBody>
      </p:sp>
    </p:spTree>
    <p:extLst>
      <p:ext uri="{BB962C8B-B14F-4D97-AF65-F5344CB8AC3E}">
        <p14:creationId xmlns:p14="http://schemas.microsoft.com/office/powerpoint/2010/main" val="110752168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a:solidFill>
                    <a:srgbClr val="FFE438"/>
                  </a:solidFill>
                </a:ln>
                <a:solidFill>
                  <a:srgbClr val="FF0000"/>
                </a:solidFill>
                <a:effectLst/>
                <a:cs typeface="Times New Roman"/>
              </a:rPr>
              <a:t>Trustee Objects Again</a:t>
            </a:r>
            <a:endParaRPr lang="en-US" dirty="0">
              <a:ln>
                <a:solidFill>
                  <a:srgbClr val="FFE438"/>
                </a:solidFill>
              </a:ln>
              <a:solidFill>
                <a:srgbClr val="FF0000"/>
              </a:solidFill>
              <a:effectLst/>
              <a:cs typeface="Times New Roman"/>
            </a:endParaRPr>
          </a:p>
        </p:txBody>
      </p:sp>
      <p:sp>
        <p:nvSpPr>
          <p:cNvPr id="3" name="Content Placeholder 2"/>
          <p:cNvSpPr>
            <a:spLocks noGrp="1"/>
          </p:cNvSpPr>
          <p:nvPr>
            <p:ph idx="1"/>
          </p:nvPr>
        </p:nvSpPr>
        <p:spPr>
          <a:xfrm>
            <a:off x="0" y="1905000"/>
            <a:ext cx="8839200" cy="5562600"/>
          </a:xfrm>
        </p:spPr>
        <p:txBody>
          <a:bodyPr>
            <a:normAutofit/>
          </a:bodyPr>
          <a:lstStyle/>
          <a:p>
            <a:pPr marL="0" indent="0">
              <a:buNone/>
            </a:pPr>
            <a:r>
              <a:rPr lang="en-US" sz="2400" b="1" dirty="0">
                <a:cs typeface="Times New Roman"/>
              </a:rPr>
              <a:t> </a:t>
            </a:r>
            <a:r>
              <a:rPr lang="en-US" sz="2400" b="1" dirty="0" smtClean="0">
                <a:cs typeface="Times New Roman"/>
              </a:rPr>
              <a:t>   </a:t>
            </a:r>
            <a:r>
              <a:rPr lang="en-US" sz="2400" b="1" u="sng" dirty="0" smtClean="0">
                <a:cs typeface="Times New Roman"/>
              </a:rPr>
              <a:t>Professional Fees</a:t>
            </a:r>
          </a:p>
          <a:p>
            <a:r>
              <a:rPr lang="en-US" sz="2400" dirty="0" smtClean="0">
                <a:cs typeface="Times New Roman"/>
              </a:rPr>
              <a:t>The aggregate amount of fees equaled $3.4 million</a:t>
            </a:r>
          </a:p>
          <a:p>
            <a:r>
              <a:rPr lang="en-US" sz="2000" dirty="0" smtClean="0">
                <a:cs typeface="Times New Roman"/>
              </a:rPr>
              <a:t>KBT&amp;F sought $1,273,867 for February 16</a:t>
            </a:r>
            <a:r>
              <a:rPr lang="en-US" sz="2000" baseline="30000" dirty="0" smtClean="0">
                <a:cs typeface="Times New Roman"/>
              </a:rPr>
              <a:t>th</a:t>
            </a:r>
            <a:r>
              <a:rPr lang="en-US" sz="2000" dirty="0" smtClean="0">
                <a:cs typeface="Times New Roman"/>
              </a:rPr>
              <a:t>-March 31</a:t>
            </a:r>
            <a:r>
              <a:rPr lang="en-US" sz="2000" baseline="30000" dirty="0" smtClean="0">
                <a:cs typeface="Times New Roman"/>
              </a:rPr>
              <a:t>st</a:t>
            </a:r>
            <a:r>
              <a:rPr lang="en-US" sz="2000" dirty="0" smtClean="0">
                <a:cs typeface="Times New Roman"/>
              </a:rPr>
              <a:t> </a:t>
            </a:r>
          </a:p>
          <a:p>
            <a:r>
              <a:rPr lang="en-US" sz="2400" dirty="0" smtClean="0">
                <a:cs typeface="Times New Roman"/>
              </a:rPr>
              <a:t>At the same time, Borders had experienced a  $50 million loss</a:t>
            </a:r>
          </a:p>
          <a:p>
            <a:r>
              <a:rPr lang="en-US" sz="2400" dirty="0" smtClean="0">
                <a:cs typeface="Times New Roman"/>
              </a:rPr>
              <a:t>Trustee objected in that they had not filed any operating reports</a:t>
            </a:r>
          </a:p>
          <a:p>
            <a:r>
              <a:rPr lang="en-US" sz="2400" dirty="0" smtClean="0">
                <a:cs typeface="Times New Roman"/>
              </a:rPr>
              <a:t>They also reported “vague” and “lumped time”</a:t>
            </a:r>
          </a:p>
          <a:p>
            <a:r>
              <a:rPr lang="en-US" sz="2400" dirty="0" smtClean="0">
                <a:cs typeface="Times New Roman"/>
              </a:rPr>
              <a:t>Mercer (US) , Inc. also sought outside counsel fees that were objected to</a:t>
            </a:r>
          </a:p>
          <a:p>
            <a:r>
              <a:rPr lang="en-US" sz="2400" dirty="0" smtClean="0">
                <a:cs typeface="Times New Roman"/>
              </a:rPr>
              <a:t> Judge Glenn did not allow Mercer to collect fees for work on the bonus plans that it was specifically retained to perform under §327</a:t>
            </a:r>
            <a:endParaRPr lang="en-US" sz="2400" dirty="0">
              <a:cs typeface="Times New Roman"/>
            </a:endParaRPr>
          </a:p>
        </p:txBody>
      </p:sp>
    </p:spTree>
    <p:extLst>
      <p:ext uri="{BB962C8B-B14F-4D97-AF65-F5344CB8AC3E}">
        <p14:creationId xmlns:p14="http://schemas.microsoft.com/office/powerpoint/2010/main" val="179871867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n>
                  <a:solidFill>
                    <a:srgbClr val="FFE438"/>
                  </a:solidFill>
                </a:ln>
                <a:solidFill>
                  <a:srgbClr val="FF0000"/>
                </a:solidFill>
                <a:effectLst/>
              </a:rPr>
              <a:t>Executives Confident in Reorganization</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981200"/>
            <a:ext cx="8001000" cy="4267200"/>
          </a:xfrm>
        </p:spPr>
        <p:txBody>
          <a:bodyPr/>
          <a:lstStyle/>
          <a:p>
            <a:r>
              <a:rPr lang="en-US" dirty="0" smtClean="0"/>
              <a:t>Borders continues cost-cutting measures</a:t>
            </a:r>
          </a:p>
          <a:p>
            <a:pPr lvl="1"/>
            <a:r>
              <a:rPr lang="en-US" dirty="0" smtClean="0"/>
              <a:t>Takes advantage of Bankruptcy powers to cut fat – including unprofitable stores</a:t>
            </a:r>
          </a:p>
          <a:p>
            <a:pPr lvl="1"/>
            <a:r>
              <a:rPr lang="en-US" dirty="0" smtClean="0"/>
              <a:t>Utilizes § 365 to reject unfavorable agreement with Seattle’s Best</a:t>
            </a:r>
          </a:p>
          <a:p>
            <a:r>
              <a:rPr lang="en-US" dirty="0" smtClean="0"/>
              <a:t>CEO Mike Edwards “absolutely” convinced that Borders can come out of bankruptcy as a profitable business</a:t>
            </a:r>
          </a:p>
          <a:p>
            <a:endParaRPr lang="en-US" dirty="0"/>
          </a:p>
        </p:txBody>
      </p:sp>
    </p:spTree>
    <p:extLst>
      <p:ext uri="{BB962C8B-B14F-4D97-AF65-F5344CB8AC3E}">
        <p14:creationId xmlns:p14="http://schemas.microsoft.com/office/powerpoint/2010/main" val="4037240264"/>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a:solidFill>
                    <a:srgbClr val="FFE438"/>
                  </a:solidFill>
                </a:ln>
                <a:solidFill>
                  <a:srgbClr val="FF0000"/>
                </a:solidFill>
                <a:effectLst/>
              </a:rPr>
              <a:t>Potential Buyers Emerge</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600200"/>
            <a:ext cx="8153400" cy="4648200"/>
          </a:xfrm>
        </p:spPr>
        <p:txBody>
          <a:bodyPr>
            <a:normAutofit fontScale="85000" lnSpcReduction="20000"/>
          </a:bodyPr>
          <a:lstStyle/>
          <a:p>
            <a:r>
              <a:rPr lang="en-US" dirty="0" smtClean="0"/>
              <a:t>By May 19</a:t>
            </a:r>
            <a:r>
              <a:rPr lang="en-US" baseline="30000" dirty="0" smtClean="0"/>
              <a:t>th</a:t>
            </a:r>
            <a:r>
              <a:rPr lang="en-US" dirty="0" smtClean="0"/>
              <a:t>, Borders boasts multiple “promising offers”</a:t>
            </a:r>
          </a:p>
          <a:p>
            <a:r>
              <a:rPr lang="en-US" b="1" dirty="0" smtClean="0"/>
              <a:t>Gores Group</a:t>
            </a:r>
            <a:r>
              <a:rPr lang="en-US" dirty="0" smtClean="0"/>
              <a:t>:</a:t>
            </a:r>
          </a:p>
          <a:p>
            <a:pPr lvl="1"/>
            <a:r>
              <a:rPr lang="en-US" dirty="0" smtClean="0"/>
              <a:t>Purchase around 200 stores as going concern</a:t>
            </a:r>
          </a:p>
          <a:p>
            <a:pPr lvl="1"/>
            <a:r>
              <a:rPr lang="en-US" dirty="0" smtClean="0"/>
              <a:t>Shift business strategy to online model</a:t>
            </a:r>
          </a:p>
          <a:p>
            <a:pPr lvl="1"/>
            <a:r>
              <a:rPr lang="en-US" dirty="0" smtClean="0"/>
              <a:t>Make retail stores technology showcases by partnering with other companies</a:t>
            </a:r>
          </a:p>
          <a:p>
            <a:r>
              <a:rPr lang="en-US" b="1" dirty="0" err="1" smtClean="0"/>
              <a:t>Najafi</a:t>
            </a:r>
            <a:r>
              <a:rPr lang="en-US" b="1" dirty="0" smtClean="0"/>
              <a:t> Companies</a:t>
            </a:r>
            <a:r>
              <a:rPr lang="en-US" dirty="0" smtClean="0"/>
              <a:t>:</a:t>
            </a:r>
          </a:p>
          <a:p>
            <a:pPr lvl="1"/>
            <a:r>
              <a:rPr lang="en-US" dirty="0" smtClean="0"/>
              <a:t>Also purchase around 200 stores as a going concern</a:t>
            </a:r>
          </a:p>
          <a:p>
            <a:pPr lvl="1"/>
            <a:r>
              <a:rPr lang="en-US" dirty="0" smtClean="0"/>
              <a:t>Already owned multiple recently-acquired book clubs</a:t>
            </a:r>
          </a:p>
          <a:p>
            <a:pPr lvl="1"/>
            <a:r>
              <a:rPr lang="en-US" dirty="0" smtClean="0"/>
              <a:t>Hoped to consolidate Borders with book clubs to realize synergies and offer Borders customers new products</a:t>
            </a:r>
          </a:p>
        </p:txBody>
      </p:sp>
    </p:spTree>
    <p:extLst>
      <p:ext uri="{BB962C8B-B14F-4D97-AF65-F5344CB8AC3E}">
        <p14:creationId xmlns:p14="http://schemas.microsoft.com/office/powerpoint/2010/main" val="316421721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n>
                  <a:solidFill>
                    <a:srgbClr val="FFE438"/>
                  </a:solidFill>
                </a:ln>
                <a:solidFill>
                  <a:srgbClr val="FF0000"/>
                </a:solidFill>
                <a:effectLst/>
              </a:rPr>
              <a:t>Renegotiating the DIP Credit Agreement</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828800"/>
            <a:ext cx="8229600" cy="4419600"/>
          </a:xfrm>
        </p:spPr>
        <p:txBody>
          <a:bodyPr>
            <a:normAutofit lnSpcReduction="10000"/>
          </a:bodyPr>
          <a:lstStyle/>
          <a:p>
            <a:r>
              <a:rPr lang="en-US" dirty="0" smtClean="0"/>
              <a:t>Under original agreement, Borders required to start closing stores fifteen weeks prior to lease assumption/rejection deadline (Sept. 15)</a:t>
            </a:r>
          </a:p>
          <a:p>
            <a:pPr lvl="1"/>
            <a:r>
              <a:rPr lang="en-US" dirty="0" smtClean="0"/>
              <a:t>Was required to start process to liquidate subject stores by June 15</a:t>
            </a:r>
          </a:p>
          <a:p>
            <a:pPr lvl="1"/>
            <a:r>
              <a:rPr lang="en-US" dirty="0" smtClean="0"/>
              <a:t>51 profitable locations would be subject to liquidation</a:t>
            </a:r>
          </a:p>
          <a:p>
            <a:pPr lvl="1"/>
            <a:r>
              <a:rPr lang="en-US" dirty="0" smtClean="0"/>
              <a:t>Borders needed to renegotiate DIP Credit Agreement to preserve potential going-concern sales</a:t>
            </a:r>
            <a:endParaRPr lang="en-US" dirty="0"/>
          </a:p>
        </p:txBody>
      </p:sp>
    </p:spTree>
    <p:extLst>
      <p:ext uri="{BB962C8B-B14F-4D97-AF65-F5344CB8AC3E}">
        <p14:creationId xmlns:p14="http://schemas.microsoft.com/office/powerpoint/2010/main" val="29575573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a:solidFill>
                    <a:srgbClr val="FFE438"/>
                  </a:solidFill>
                </a:ln>
                <a:solidFill>
                  <a:srgbClr val="FF0000"/>
                </a:solidFill>
                <a:effectLst/>
              </a:rPr>
              <a:t>The New DIP Deal</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524000"/>
            <a:ext cx="8534400" cy="4724400"/>
          </a:xfrm>
        </p:spPr>
        <p:txBody>
          <a:bodyPr/>
          <a:lstStyle/>
          <a:p>
            <a:r>
              <a:rPr lang="en-US" dirty="0" smtClean="0"/>
              <a:t>Borders wouldn’t have to sell stores, but:</a:t>
            </a:r>
          </a:p>
          <a:p>
            <a:pPr lvl="1"/>
            <a:r>
              <a:rPr lang="en-US" dirty="0" smtClean="0"/>
              <a:t>Was required to pay $1 million fee</a:t>
            </a:r>
          </a:p>
          <a:p>
            <a:pPr lvl="1"/>
            <a:r>
              <a:rPr lang="en-US" dirty="0" smtClean="0"/>
              <a:t>Was subject to a new timetable to sell substantially </a:t>
            </a:r>
            <a:r>
              <a:rPr lang="en-US" b="1" i="1" dirty="0" smtClean="0"/>
              <a:t>all </a:t>
            </a:r>
            <a:r>
              <a:rPr lang="en-US" dirty="0" smtClean="0"/>
              <a:t>of its assets:</a:t>
            </a:r>
          </a:p>
          <a:p>
            <a:pPr lvl="2"/>
            <a:r>
              <a:rPr lang="en-US" dirty="0" smtClean="0"/>
              <a:t>July 1:  Borders must file a motion requesting approval of stalking horse bidder;</a:t>
            </a:r>
          </a:p>
          <a:p>
            <a:pPr lvl="2"/>
            <a:r>
              <a:rPr lang="en-US" dirty="0" smtClean="0"/>
              <a:t>July 15: Court must enter an order approving the stalking horse bidder</a:t>
            </a:r>
          </a:p>
          <a:p>
            <a:pPr lvl="2"/>
            <a:r>
              <a:rPr lang="en-US" dirty="0" smtClean="0"/>
              <a:t>July 22:  A sale hearing must be conducted</a:t>
            </a:r>
          </a:p>
          <a:p>
            <a:pPr lvl="2"/>
            <a:r>
              <a:rPr lang="en-US" dirty="0" smtClean="0"/>
              <a:t>July 29: A sale must close.</a:t>
            </a:r>
            <a:endParaRPr lang="en-US" dirty="0"/>
          </a:p>
        </p:txBody>
      </p:sp>
    </p:spTree>
    <p:extLst>
      <p:ext uri="{BB962C8B-B14F-4D97-AF65-F5344CB8AC3E}">
        <p14:creationId xmlns:p14="http://schemas.microsoft.com/office/powerpoint/2010/main" val="1780627180"/>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ln>
                  <a:solidFill>
                    <a:srgbClr val="FFE438"/>
                  </a:solidFill>
                </a:ln>
                <a:solidFill>
                  <a:srgbClr val="FF0000"/>
                </a:solidFill>
                <a:effectLst/>
              </a:rPr>
              <a:t>Najafi</a:t>
            </a:r>
            <a:r>
              <a:rPr lang="en-US" dirty="0" smtClean="0">
                <a:ln>
                  <a:solidFill>
                    <a:srgbClr val="FFE438"/>
                  </a:solidFill>
                </a:ln>
                <a:solidFill>
                  <a:srgbClr val="FF0000"/>
                </a:solidFill>
                <a:effectLst/>
              </a:rPr>
              <a:t> Selected as Stalking Horse</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p:txBody>
          <a:bodyPr>
            <a:normAutofit fontScale="92500" lnSpcReduction="20000"/>
          </a:bodyPr>
          <a:lstStyle/>
          <a:p>
            <a:r>
              <a:rPr lang="en-US" dirty="0" err="1" smtClean="0"/>
              <a:t>Najafi</a:t>
            </a:r>
            <a:r>
              <a:rPr lang="en-US" dirty="0" smtClean="0"/>
              <a:t> Companies would acquire substantially all of Borders Group’s asset through a subsidiary</a:t>
            </a:r>
          </a:p>
          <a:p>
            <a:r>
              <a:rPr lang="en-US" dirty="0" smtClean="0"/>
              <a:t>$215.1 million in cash plus assumption of $220 million in liabilities</a:t>
            </a:r>
          </a:p>
          <a:p>
            <a:r>
              <a:rPr lang="en-US" dirty="0" smtClean="0"/>
              <a:t>Creditors Committee Concerned:</a:t>
            </a:r>
          </a:p>
          <a:p>
            <a:pPr lvl="1"/>
            <a:r>
              <a:rPr lang="en-US" dirty="0" smtClean="0"/>
              <a:t>$6.45 million break-up fee; $8.95 million total minimum bid increase</a:t>
            </a:r>
          </a:p>
          <a:p>
            <a:pPr lvl="1"/>
            <a:r>
              <a:rPr lang="en-US" dirty="0" smtClean="0"/>
              <a:t>Proposed APA would allow buyer to unilaterally assume/reject any (and potentially all) leases and liquidate those stores, while retaining valuable IP</a:t>
            </a:r>
          </a:p>
          <a:p>
            <a:pPr lvl="1"/>
            <a:r>
              <a:rPr lang="en-US" dirty="0" smtClean="0"/>
              <a:t>“Back-up” bid to liquidate all stores would yield substantially same proceeds, and would allow for more competitive bidding.</a:t>
            </a:r>
            <a:endParaRPr lang="en-US" dirty="0"/>
          </a:p>
        </p:txBody>
      </p:sp>
    </p:spTree>
    <p:extLst>
      <p:ext uri="{BB962C8B-B14F-4D97-AF65-F5344CB8AC3E}">
        <p14:creationId xmlns:p14="http://schemas.microsoft.com/office/powerpoint/2010/main" val="735967587"/>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n>
                  <a:solidFill>
                    <a:srgbClr val="FFE438"/>
                  </a:solidFill>
                </a:ln>
                <a:solidFill>
                  <a:srgbClr val="FF0000"/>
                </a:solidFill>
                <a:effectLst/>
              </a:rPr>
              <a:t>Liquidation Appears Imminent</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752600"/>
            <a:ext cx="8382000" cy="4495800"/>
          </a:xfrm>
        </p:spPr>
        <p:txBody>
          <a:bodyPr/>
          <a:lstStyle/>
          <a:p>
            <a:r>
              <a:rPr lang="en-US" dirty="0" smtClean="0"/>
              <a:t>Creditors Committee files formal objection to </a:t>
            </a:r>
            <a:r>
              <a:rPr lang="en-US" dirty="0" err="1" smtClean="0"/>
              <a:t>Najafi</a:t>
            </a:r>
            <a:r>
              <a:rPr lang="en-US" dirty="0" smtClean="0"/>
              <a:t> bid on July 13</a:t>
            </a:r>
          </a:p>
          <a:p>
            <a:r>
              <a:rPr lang="en-US" dirty="0" smtClean="0"/>
              <a:t>Borders faced with default under DIP Credit Agreement if stalking horse bidder not approved on July 15</a:t>
            </a:r>
          </a:p>
          <a:p>
            <a:r>
              <a:rPr lang="en-US" dirty="0" smtClean="0"/>
              <a:t>Borders files new Bid Procedures with Back-up Liquidation bid as stalking horse</a:t>
            </a:r>
          </a:p>
        </p:txBody>
      </p:sp>
    </p:spTree>
    <p:extLst>
      <p:ext uri="{BB962C8B-B14F-4D97-AF65-F5344CB8AC3E}">
        <p14:creationId xmlns:p14="http://schemas.microsoft.com/office/powerpoint/2010/main" val="419007236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a:solidFill>
                    <a:srgbClr val="FFE438"/>
                  </a:solidFill>
                </a:ln>
                <a:solidFill>
                  <a:srgbClr val="FF0000"/>
                </a:solidFill>
                <a:effectLst/>
              </a:rPr>
              <a:t>Expansion Begins</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152400" y="1981200"/>
            <a:ext cx="8686800" cy="4572000"/>
          </a:xfrm>
        </p:spPr>
        <p:txBody>
          <a:bodyPr>
            <a:normAutofit/>
          </a:bodyPr>
          <a:lstStyle/>
          <a:p>
            <a:r>
              <a:rPr lang="en-US" sz="2000" dirty="0">
                <a:cs typeface="Times New Roman"/>
              </a:rPr>
              <a:t>M</a:t>
            </a:r>
            <a:r>
              <a:rPr lang="en-US" sz="2000" dirty="0" smtClean="0">
                <a:cs typeface="Times New Roman"/>
              </a:rPr>
              <a:t>id-80’s: Borders started opening “superstore” model bookstores primarily in the Midwest</a:t>
            </a:r>
          </a:p>
          <a:p>
            <a:r>
              <a:rPr lang="en-US" sz="2000" dirty="0" smtClean="0">
                <a:cs typeface="Times New Roman"/>
              </a:rPr>
              <a:t>Hired Robert </a:t>
            </a:r>
            <a:r>
              <a:rPr lang="en-US" sz="2000" dirty="0" err="1" smtClean="0">
                <a:cs typeface="Times New Roman"/>
              </a:rPr>
              <a:t>DiRomulado</a:t>
            </a:r>
            <a:r>
              <a:rPr lang="en-US" sz="2000" dirty="0" smtClean="0">
                <a:cs typeface="Times New Roman"/>
              </a:rPr>
              <a:t> in 1988 who led the company in its national expansion initiative</a:t>
            </a:r>
          </a:p>
          <a:p>
            <a:r>
              <a:rPr lang="en-US" sz="2000" dirty="0" smtClean="0">
                <a:cs typeface="Times New Roman"/>
              </a:rPr>
              <a:t>1992</a:t>
            </a:r>
            <a:r>
              <a:rPr lang="en-US" sz="2000" dirty="0">
                <a:cs typeface="Times New Roman"/>
              </a:rPr>
              <a:t>:</a:t>
            </a:r>
            <a:r>
              <a:rPr lang="en-US" sz="2000" dirty="0" smtClean="0">
                <a:cs typeface="Times New Roman"/>
              </a:rPr>
              <a:t> Borders had quadrupled in size and was worth approximately $190 million</a:t>
            </a:r>
          </a:p>
          <a:p>
            <a:pPr marL="285750" indent="-285750">
              <a:buFont typeface="Arial"/>
              <a:buChar char="•"/>
            </a:pPr>
            <a:r>
              <a:rPr lang="en-US" sz="2000" dirty="0" smtClean="0">
                <a:cs typeface="Times New Roman"/>
              </a:rPr>
              <a:t>1992: Kmart </a:t>
            </a:r>
            <a:r>
              <a:rPr lang="en-US" sz="2000" dirty="0">
                <a:cs typeface="Times New Roman"/>
              </a:rPr>
              <a:t>acquired Borders </a:t>
            </a:r>
            <a:r>
              <a:rPr lang="en-US" sz="2000" dirty="0" smtClean="0">
                <a:cs typeface="Times New Roman"/>
              </a:rPr>
              <a:t>for approximately </a:t>
            </a:r>
            <a:r>
              <a:rPr lang="en-US" sz="2000" dirty="0">
                <a:cs typeface="Times New Roman"/>
              </a:rPr>
              <a:t>$125 million </a:t>
            </a:r>
          </a:p>
          <a:p>
            <a:pPr marL="685800" lvl="1">
              <a:buFont typeface="Arial"/>
              <a:buChar char="•"/>
            </a:pPr>
            <a:r>
              <a:rPr lang="en-US" sz="1600" dirty="0">
                <a:cs typeface="Times New Roman"/>
              </a:rPr>
              <a:t>It paired Borders with Walden Books and named them the “Borders-Walden Group” </a:t>
            </a:r>
          </a:p>
          <a:p>
            <a:pPr marL="285750" indent="-285750">
              <a:buFont typeface="Arial"/>
              <a:buChar char="•"/>
            </a:pPr>
            <a:r>
              <a:rPr lang="en-US" sz="2000" dirty="0" smtClean="0">
                <a:cs typeface="Times New Roman"/>
              </a:rPr>
              <a:t>1994: the </a:t>
            </a:r>
            <a:r>
              <a:rPr lang="en-US" sz="2000" dirty="0">
                <a:cs typeface="Times New Roman"/>
              </a:rPr>
              <a:t>Group had combined sales of $1.5 billion </a:t>
            </a:r>
          </a:p>
          <a:p>
            <a:pPr marL="285750" indent="-285750">
              <a:buFont typeface="Arial"/>
              <a:buChar char="•"/>
            </a:pPr>
            <a:r>
              <a:rPr lang="en-US" sz="2000" dirty="0" smtClean="0">
                <a:cs typeface="Times New Roman"/>
              </a:rPr>
              <a:t>1994: Kmart </a:t>
            </a:r>
            <a:r>
              <a:rPr lang="en-US" sz="2000" dirty="0">
                <a:cs typeface="Times New Roman"/>
              </a:rPr>
              <a:t>spun off the Group </a:t>
            </a:r>
            <a:r>
              <a:rPr lang="en-US" sz="2000" dirty="0" smtClean="0">
                <a:cs typeface="Times New Roman"/>
              </a:rPr>
              <a:t>to </a:t>
            </a:r>
            <a:r>
              <a:rPr lang="en-US" sz="2000" dirty="0">
                <a:cs typeface="Times New Roman"/>
              </a:rPr>
              <a:t>form “Borders Group, Inc.”</a:t>
            </a:r>
          </a:p>
          <a:p>
            <a:pPr marL="285750" indent="-285750">
              <a:buFont typeface="Arial"/>
              <a:buChar char="•"/>
            </a:pPr>
            <a:r>
              <a:rPr lang="en-US" sz="2000" dirty="0" smtClean="0">
                <a:cs typeface="Times New Roman"/>
              </a:rPr>
              <a:t>1995: Borders </a:t>
            </a:r>
            <a:r>
              <a:rPr lang="en-US" sz="2000" dirty="0">
                <a:cs typeface="Times New Roman"/>
              </a:rPr>
              <a:t>Group’s IPO </a:t>
            </a:r>
            <a:endParaRPr lang="en-US" sz="2000" dirty="0" smtClean="0">
              <a:cs typeface="Times New Roman"/>
            </a:endParaRPr>
          </a:p>
          <a:p>
            <a:pPr marL="685800" lvl="1">
              <a:buFont typeface="Arial"/>
              <a:buChar char="•"/>
            </a:pPr>
            <a:r>
              <a:rPr lang="en-US" sz="1600" dirty="0" smtClean="0">
                <a:cs typeface="Times New Roman"/>
              </a:rPr>
              <a:t>primarily </a:t>
            </a:r>
            <a:r>
              <a:rPr lang="en-US" sz="1600" dirty="0">
                <a:cs typeface="Times New Roman"/>
              </a:rPr>
              <a:t>to finance its departure from Kmart </a:t>
            </a:r>
          </a:p>
          <a:p>
            <a:pPr marL="0" indent="0">
              <a:buNone/>
            </a:pPr>
            <a:endParaRPr lang="en-US" sz="2000" dirty="0">
              <a:latin typeface="Times New Roman"/>
              <a:cs typeface="Times New Roman"/>
            </a:endParaRPr>
          </a:p>
        </p:txBody>
      </p:sp>
      <p:pic>
        <p:nvPicPr>
          <p:cNvPr id="5" name="Picture 4" descr="Kma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48600" y="685800"/>
            <a:ext cx="485987" cy="457200"/>
          </a:xfrm>
          <a:prstGeom prst="rect">
            <a:avLst/>
          </a:prstGeom>
        </p:spPr>
      </p:pic>
    </p:spTree>
    <p:extLst>
      <p:ext uri="{BB962C8B-B14F-4D97-AF65-F5344CB8AC3E}">
        <p14:creationId xmlns:p14="http://schemas.microsoft.com/office/powerpoint/2010/main" val="360633720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a:solidFill>
                    <a:srgbClr val="FFE438"/>
                  </a:solidFill>
                </a:ln>
                <a:solidFill>
                  <a:srgbClr val="FF0000"/>
                </a:solidFill>
                <a:effectLst/>
              </a:rPr>
              <a:t>Bid Procedures Approved</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676400"/>
            <a:ext cx="8458200" cy="4572000"/>
          </a:xfrm>
        </p:spPr>
        <p:txBody>
          <a:bodyPr>
            <a:normAutofit fontScale="92500" lnSpcReduction="10000"/>
          </a:bodyPr>
          <a:lstStyle/>
          <a:p>
            <a:r>
              <a:rPr lang="en-US" dirty="0" smtClean="0"/>
              <a:t>Bid procedures were approved on July 14</a:t>
            </a:r>
          </a:p>
          <a:p>
            <a:r>
              <a:rPr lang="en-US" dirty="0" smtClean="0"/>
              <a:t>Liquidation bid would be stalking horse bid</a:t>
            </a:r>
          </a:p>
          <a:p>
            <a:pPr lvl="1"/>
            <a:r>
              <a:rPr lang="en-US" dirty="0" smtClean="0"/>
              <a:t>Liquidators would sell all of Borders Group’s remaining inventory and FF&amp;E (but not intellectual property, </a:t>
            </a:r>
            <a:r>
              <a:rPr lang="en-US" dirty="0" err="1" smtClean="0"/>
              <a:t>executory</a:t>
            </a:r>
            <a:r>
              <a:rPr lang="en-US" dirty="0" smtClean="0"/>
              <a:t> contracts, and unexpired leases)</a:t>
            </a:r>
          </a:p>
          <a:p>
            <a:pPr lvl="1"/>
            <a:r>
              <a:rPr lang="en-US" dirty="0" smtClean="0"/>
              <a:t>Borders guaranteed a certain percentage of cost value of merchandise, plus half of the rest of the proceeds beyond liquidators’ expenses</a:t>
            </a:r>
          </a:p>
          <a:p>
            <a:pPr lvl="1"/>
            <a:r>
              <a:rPr lang="en-US" dirty="0" smtClean="0"/>
              <a:t>Any bid must include $215.1 million in cash and exceed stalking horse by $1 million</a:t>
            </a:r>
          </a:p>
          <a:p>
            <a:pPr lvl="1"/>
            <a:r>
              <a:rPr lang="en-US" dirty="0" smtClean="0"/>
              <a:t>No break-up fee</a:t>
            </a:r>
            <a:endParaRPr lang="en-US" dirty="0"/>
          </a:p>
        </p:txBody>
      </p:sp>
    </p:spTree>
    <p:extLst>
      <p:ext uri="{BB962C8B-B14F-4D97-AF65-F5344CB8AC3E}">
        <p14:creationId xmlns:p14="http://schemas.microsoft.com/office/powerpoint/2010/main" val="3801608787"/>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n>
                  <a:solidFill>
                    <a:srgbClr val="FFE438"/>
                  </a:solidFill>
                </a:ln>
                <a:solidFill>
                  <a:srgbClr val="FF0000"/>
                </a:solidFill>
                <a:effectLst/>
              </a:rPr>
              <a:t>Auction Cancelled – Possible Silver Lining</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981200"/>
            <a:ext cx="8229600" cy="4267200"/>
          </a:xfrm>
        </p:spPr>
        <p:txBody>
          <a:bodyPr>
            <a:normAutofit lnSpcReduction="10000"/>
          </a:bodyPr>
          <a:lstStyle/>
          <a:p>
            <a:r>
              <a:rPr lang="en-US" dirty="0" smtClean="0"/>
              <a:t>No additional bids received, so July 17 auction was cancelled</a:t>
            </a:r>
          </a:p>
          <a:p>
            <a:r>
              <a:rPr lang="en-US" dirty="0" smtClean="0"/>
              <a:t>Liquidation agreement approved as winning bid on July 21</a:t>
            </a:r>
          </a:p>
          <a:p>
            <a:r>
              <a:rPr lang="en-US" dirty="0" smtClean="0"/>
              <a:t>Books-A-Million expressed interest in 30-35 stores</a:t>
            </a:r>
          </a:p>
          <a:p>
            <a:pPr lvl="1"/>
            <a:r>
              <a:rPr lang="en-US" dirty="0" smtClean="0"/>
              <a:t>Could not finalize a bid in time</a:t>
            </a:r>
          </a:p>
          <a:p>
            <a:pPr lvl="1"/>
            <a:r>
              <a:rPr lang="en-US" dirty="0" smtClean="0"/>
              <a:t>Borders convinced court to create carve-out in sale order to facilitate possible deal with BAM</a:t>
            </a:r>
          </a:p>
          <a:p>
            <a:endParaRPr lang="en-US" dirty="0"/>
          </a:p>
        </p:txBody>
      </p:sp>
    </p:spTree>
    <p:extLst>
      <p:ext uri="{BB962C8B-B14F-4D97-AF65-F5344CB8AC3E}">
        <p14:creationId xmlns:p14="http://schemas.microsoft.com/office/powerpoint/2010/main" val="2923968254"/>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a:solidFill>
                    <a:srgbClr val="FFE438"/>
                  </a:solidFill>
                </a:ln>
                <a:solidFill>
                  <a:srgbClr val="FF0000"/>
                </a:solidFill>
                <a:effectLst/>
              </a:rPr>
              <a:t>Reactions to Liquidation</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p:txBody>
          <a:bodyPr>
            <a:normAutofit fontScale="92500" lnSpcReduction="20000"/>
          </a:bodyPr>
          <a:lstStyle/>
          <a:p>
            <a:r>
              <a:rPr lang="en-US" dirty="0" smtClean="0"/>
              <a:t>Borders CEO:</a:t>
            </a:r>
          </a:p>
          <a:p>
            <a:pPr lvl="1"/>
            <a:r>
              <a:rPr lang="en-US" dirty="0" smtClean="0"/>
              <a:t>“</a:t>
            </a:r>
            <a:r>
              <a:rPr lang="en-US" dirty="0"/>
              <a:t>All of us have been working hard towards a different outcome, and I wish I had better news to report to you today. The truth is that Borders has been facing headwinds for quite some time, including a rapidly changing book industry, </a:t>
            </a:r>
            <a:r>
              <a:rPr lang="en-US" dirty="0" err="1"/>
              <a:t>eReader</a:t>
            </a:r>
            <a:r>
              <a:rPr lang="en-US" dirty="0"/>
              <a:t> revolution, and turbulent economy. We put in a valiant fight, but regrettably in the end we weren’t able to overcome these external </a:t>
            </a:r>
            <a:r>
              <a:rPr lang="en-US" dirty="0" smtClean="0"/>
              <a:t>forces.“</a:t>
            </a:r>
          </a:p>
          <a:p>
            <a:r>
              <a:rPr lang="en-US" dirty="0" smtClean="0"/>
              <a:t>All 10,700 employees would be terminated </a:t>
            </a:r>
          </a:p>
          <a:p>
            <a:r>
              <a:rPr lang="en-US" dirty="0" smtClean="0"/>
              <a:t>Executives would not get bonuses</a:t>
            </a:r>
          </a:p>
          <a:p>
            <a:r>
              <a:rPr lang="en-US" dirty="0" smtClean="0"/>
              <a:t>Landlords faced with difficult task of filling big-box vacancies</a:t>
            </a:r>
          </a:p>
        </p:txBody>
      </p:sp>
    </p:spTree>
    <p:extLst>
      <p:ext uri="{BB962C8B-B14F-4D97-AF65-F5344CB8AC3E}">
        <p14:creationId xmlns:p14="http://schemas.microsoft.com/office/powerpoint/2010/main" val="3003582742"/>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n>
                  <a:solidFill>
                    <a:srgbClr val="FFE438"/>
                  </a:solidFill>
                </a:ln>
                <a:solidFill>
                  <a:srgbClr val="FF0000"/>
                </a:solidFill>
                <a:effectLst/>
              </a:rPr>
              <a:t>Auctioning off The Rest of Borders</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524000"/>
            <a:ext cx="8686800" cy="4953000"/>
          </a:xfrm>
        </p:spPr>
        <p:txBody>
          <a:bodyPr/>
          <a:lstStyle/>
          <a:p>
            <a:r>
              <a:rPr lang="en-US" b="1" dirty="0" smtClean="0"/>
              <a:t>Remaining assets</a:t>
            </a:r>
            <a:r>
              <a:rPr lang="en-US" dirty="0" smtClean="0"/>
              <a:t>:</a:t>
            </a:r>
          </a:p>
          <a:p>
            <a:pPr lvl="1"/>
            <a:r>
              <a:rPr lang="en-US" dirty="0" smtClean="0"/>
              <a:t>Intellectual property</a:t>
            </a:r>
          </a:p>
          <a:p>
            <a:pPr lvl="2"/>
            <a:r>
              <a:rPr lang="en-US" dirty="0" smtClean="0"/>
              <a:t>Customer information</a:t>
            </a:r>
          </a:p>
          <a:p>
            <a:pPr lvl="2"/>
            <a:r>
              <a:rPr lang="en-US" dirty="0" smtClean="0"/>
              <a:t>Trademarks</a:t>
            </a:r>
          </a:p>
          <a:p>
            <a:pPr lvl="2"/>
            <a:r>
              <a:rPr lang="en-US" dirty="0" smtClean="0"/>
              <a:t>Website</a:t>
            </a:r>
          </a:p>
          <a:p>
            <a:pPr lvl="1"/>
            <a:r>
              <a:rPr lang="en-US" dirty="0" smtClean="0"/>
              <a:t>Leases</a:t>
            </a:r>
          </a:p>
          <a:p>
            <a:r>
              <a:rPr lang="en-US" b="1" dirty="0" smtClean="0"/>
              <a:t>Would be auctioned off on a piece-meal basis</a:t>
            </a:r>
          </a:p>
          <a:p>
            <a:pPr marL="457200" lvl="1" indent="0">
              <a:buNone/>
            </a:pPr>
            <a:endParaRPr lang="en-US" dirty="0"/>
          </a:p>
        </p:txBody>
      </p:sp>
    </p:spTree>
    <p:extLst>
      <p:ext uri="{BB962C8B-B14F-4D97-AF65-F5344CB8AC3E}">
        <p14:creationId xmlns:p14="http://schemas.microsoft.com/office/powerpoint/2010/main" val="3890934996"/>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a:solidFill>
                    <a:srgbClr val="FFE438"/>
                  </a:solidFill>
                </a:ln>
                <a:solidFill>
                  <a:srgbClr val="FF0000"/>
                </a:solidFill>
                <a:effectLst/>
              </a:rPr>
              <a:t>Leases</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295400"/>
            <a:ext cx="8686800" cy="5257800"/>
          </a:xfrm>
        </p:spPr>
        <p:txBody>
          <a:bodyPr>
            <a:normAutofit fontScale="85000" lnSpcReduction="20000"/>
          </a:bodyPr>
          <a:lstStyle/>
          <a:p>
            <a:r>
              <a:rPr lang="en-US" dirty="0" smtClean="0"/>
              <a:t>Books-A-Million deal (sort of) goes through:</a:t>
            </a:r>
          </a:p>
          <a:p>
            <a:pPr lvl="1"/>
            <a:r>
              <a:rPr lang="en-US" dirty="0" smtClean="0"/>
              <a:t>BAM assumes 14 leases</a:t>
            </a:r>
          </a:p>
          <a:p>
            <a:pPr lvl="1"/>
            <a:r>
              <a:rPr lang="en-US" dirty="0" smtClean="0"/>
              <a:t>Pays $750,000, plus additional $184,209 to cover cure costs</a:t>
            </a:r>
          </a:p>
          <a:p>
            <a:pPr lvl="1"/>
            <a:r>
              <a:rPr lang="en-US" dirty="0" smtClean="0"/>
              <a:t>Does not purchase inventory or FF&amp;E</a:t>
            </a:r>
          </a:p>
          <a:p>
            <a:r>
              <a:rPr lang="en-US" dirty="0" smtClean="0"/>
              <a:t>Remaining leases auctioned in two rounds based on assumption/rejection deadlines</a:t>
            </a:r>
          </a:p>
          <a:p>
            <a:pPr lvl="1"/>
            <a:r>
              <a:rPr lang="en-US" b="1" dirty="0" smtClean="0"/>
              <a:t>Round 1 result</a:t>
            </a:r>
            <a:r>
              <a:rPr lang="en-US" dirty="0" smtClean="0"/>
              <a:t>:</a:t>
            </a:r>
          </a:p>
          <a:p>
            <a:pPr lvl="2"/>
            <a:r>
              <a:rPr lang="en-US" dirty="0" smtClean="0"/>
              <a:t>Of 150 leases, 8 received bids</a:t>
            </a:r>
          </a:p>
          <a:p>
            <a:pPr lvl="2"/>
            <a:r>
              <a:rPr lang="en-US" dirty="0" smtClean="0"/>
              <a:t>All winning bids were landlord terminations</a:t>
            </a:r>
          </a:p>
          <a:p>
            <a:pPr lvl="2"/>
            <a:r>
              <a:rPr lang="en-US" dirty="0" smtClean="0"/>
              <a:t>Aggregated $220,000 proceeds, plus waiver of claims against estate</a:t>
            </a:r>
          </a:p>
          <a:p>
            <a:pPr lvl="1"/>
            <a:r>
              <a:rPr lang="en-US" b="1" dirty="0" smtClean="0"/>
              <a:t>Round 2 result</a:t>
            </a:r>
            <a:r>
              <a:rPr lang="en-US" dirty="0" smtClean="0"/>
              <a:t>:</a:t>
            </a:r>
          </a:p>
          <a:p>
            <a:pPr lvl="2"/>
            <a:r>
              <a:rPr lang="en-US" dirty="0" smtClean="0"/>
              <a:t>Ten of remaining leases received bids; </a:t>
            </a:r>
          </a:p>
          <a:p>
            <a:pPr lvl="2"/>
            <a:r>
              <a:rPr lang="en-US" dirty="0" smtClean="0"/>
              <a:t>Again, most winners were landlords or landlord affiliates</a:t>
            </a:r>
          </a:p>
          <a:p>
            <a:pPr lvl="2"/>
            <a:r>
              <a:rPr lang="en-US" dirty="0" smtClean="0"/>
              <a:t>Aggregated $550,000 in proceeds, including $425,000 from single lease in Puerto Rico</a:t>
            </a:r>
          </a:p>
          <a:p>
            <a:pPr marL="914400" lvl="2" indent="0">
              <a:buNone/>
            </a:pPr>
            <a:endParaRPr lang="en-US" dirty="0" smtClean="0"/>
          </a:p>
        </p:txBody>
      </p:sp>
    </p:spTree>
    <p:extLst>
      <p:ext uri="{BB962C8B-B14F-4D97-AF65-F5344CB8AC3E}">
        <p14:creationId xmlns:p14="http://schemas.microsoft.com/office/powerpoint/2010/main" val="2184792258"/>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a:solidFill>
                    <a:srgbClr val="FFE438"/>
                  </a:solidFill>
                </a:ln>
                <a:solidFill>
                  <a:srgbClr val="FF0000"/>
                </a:solidFill>
              </a:rPr>
              <a:t>Int</a:t>
            </a:r>
            <a:r>
              <a:rPr lang="en-US" dirty="0" smtClean="0">
                <a:ln>
                  <a:solidFill>
                    <a:srgbClr val="FFE438"/>
                  </a:solidFill>
                </a:ln>
                <a:solidFill>
                  <a:srgbClr val="FF0000"/>
                </a:solidFill>
                <a:effectLst/>
              </a:rPr>
              <a:t>ellectual Property</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752600"/>
            <a:ext cx="8382000" cy="4495800"/>
          </a:xfrm>
        </p:spPr>
        <p:txBody>
          <a:bodyPr>
            <a:normAutofit lnSpcReduction="10000"/>
          </a:bodyPr>
          <a:lstStyle/>
          <a:p>
            <a:r>
              <a:rPr lang="en-US" dirty="0" smtClean="0"/>
              <a:t>IP Assets would be auctioned off with help of </a:t>
            </a:r>
            <a:r>
              <a:rPr lang="en-US" dirty="0" err="1" smtClean="0"/>
              <a:t>Streambank</a:t>
            </a:r>
            <a:r>
              <a:rPr lang="en-US" dirty="0" smtClean="0"/>
              <a:t>, LLC</a:t>
            </a:r>
          </a:p>
          <a:p>
            <a:r>
              <a:rPr lang="en-US" dirty="0" smtClean="0"/>
              <a:t>Concerns over customer information:</a:t>
            </a:r>
          </a:p>
          <a:p>
            <a:pPr lvl="1"/>
            <a:r>
              <a:rPr lang="en-US" dirty="0" smtClean="0"/>
              <a:t>Section 363(b)(1) imposes special requirements for sale of personally identifiable information</a:t>
            </a:r>
          </a:p>
          <a:p>
            <a:pPr lvl="1"/>
            <a:r>
              <a:rPr lang="en-US" dirty="0" smtClean="0"/>
              <a:t>Must be consistent with debtor’s privacy policy, or, if not, consumer privacy ombudsman must be appointed to investigate</a:t>
            </a:r>
          </a:p>
          <a:p>
            <a:pPr lvl="1"/>
            <a:r>
              <a:rPr lang="en-US" dirty="0" smtClean="0"/>
              <a:t>U.S. Trustee appointed consumer privacy ombudsman to prepare report for the court</a:t>
            </a:r>
          </a:p>
        </p:txBody>
      </p:sp>
    </p:spTree>
    <p:extLst>
      <p:ext uri="{BB962C8B-B14F-4D97-AF65-F5344CB8AC3E}">
        <p14:creationId xmlns:p14="http://schemas.microsoft.com/office/powerpoint/2010/main" val="2492814368"/>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n>
                  <a:solidFill>
                    <a:srgbClr val="FFE438"/>
                  </a:solidFill>
                </a:ln>
                <a:solidFill>
                  <a:srgbClr val="FF0000"/>
                </a:solidFill>
                <a:effectLst/>
              </a:rPr>
              <a:t>Intellectual Property – Results of Auction</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p:txBody>
          <a:bodyPr>
            <a:normAutofit fontScale="70000" lnSpcReduction="20000"/>
          </a:bodyPr>
          <a:lstStyle/>
          <a:p>
            <a:r>
              <a:rPr lang="en-US" dirty="0" smtClean="0"/>
              <a:t>Barnes &amp; Noble</a:t>
            </a:r>
          </a:p>
          <a:p>
            <a:pPr lvl="1"/>
            <a:r>
              <a:rPr lang="en-US" dirty="0" smtClean="0"/>
              <a:t>IP Assets </a:t>
            </a:r>
          </a:p>
          <a:p>
            <a:pPr lvl="1"/>
            <a:r>
              <a:rPr lang="en-US" dirty="0" smtClean="0"/>
              <a:t>$13.9 M</a:t>
            </a:r>
          </a:p>
          <a:p>
            <a:r>
              <a:rPr lang="en-US" dirty="0" smtClean="0"/>
              <a:t>Pearson Australia Group Pry Ltd </a:t>
            </a:r>
          </a:p>
          <a:p>
            <a:pPr lvl="1"/>
            <a:r>
              <a:rPr lang="en-US" dirty="0" smtClean="0"/>
              <a:t>TM Licenses for Australia and New Zealand </a:t>
            </a:r>
          </a:p>
          <a:p>
            <a:pPr lvl="1"/>
            <a:r>
              <a:rPr lang="en-US" dirty="0" smtClean="0"/>
              <a:t>$450,000</a:t>
            </a:r>
          </a:p>
          <a:p>
            <a:r>
              <a:rPr lang="en-US" dirty="0" smtClean="0"/>
              <a:t>Popular Holdings Limited  </a:t>
            </a:r>
          </a:p>
          <a:p>
            <a:pPr lvl="1"/>
            <a:r>
              <a:rPr lang="en-US" dirty="0" smtClean="0"/>
              <a:t>TM Licenses for Singapore </a:t>
            </a:r>
          </a:p>
          <a:p>
            <a:pPr lvl="1"/>
            <a:r>
              <a:rPr lang="en-US" dirty="0" smtClean="0"/>
              <a:t>$100,000</a:t>
            </a:r>
          </a:p>
          <a:p>
            <a:r>
              <a:rPr lang="en-US" dirty="0" smtClean="0"/>
              <a:t>Berjaya Books SDN BHD</a:t>
            </a:r>
          </a:p>
          <a:p>
            <a:pPr lvl="1"/>
            <a:r>
              <a:rPr lang="en-US" dirty="0" smtClean="0"/>
              <a:t>TM Licenses for Malaysia</a:t>
            </a:r>
          </a:p>
          <a:p>
            <a:pPr lvl="1"/>
            <a:r>
              <a:rPr lang="en-US" dirty="0" smtClean="0"/>
              <a:t>$825,000</a:t>
            </a:r>
          </a:p>
          <a:p>
            <a:r>
              <a:rPr lang="en-US" dirty="0" smtClean="0"/>
              <a:t>Al Maya International, Ltd.</a:t>
            </a:r>
          </a:p>
          <a:p>
            <a:pPr lvl="1"/>
            <a:r>
              <a:rPr lang="en-US" dirty="0" smtClean="0"/>
              <a:t>TM Licenses for Persian Gulf countries</a:t>
            </a:r>
          </a:p>
          <a:p>
            <a:pPr lvl="1"/>
            <a:r>
              <a:rPr lang="en-US" dirty="0" smtClean="0"/>
              <a:t>$500,000</a:t>
            </a:r>
          </a:p>
        </p:txBody>
      </p:sp>
    </p:spTree>
    <p:extLst>
      <p:ext uri="{BB962C8B-B14F-4D97-AF65-F5344CB8AC3E}">
        <p14:creationId xmlns:p14="http://schemas.microsoft.com/office/powerpoint/2010/main" val="3316073954"/>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n>
                  <a:solidFill>
                    <a:srgbClr val="FFE438"/>
                  </a:solidFill>
                </a:ln>
                <a:solidFill>
                  <a:srgbClr val="FF0000"/>
                </a:solidFill>
                <a:effectLst/>
              </a:rPr>
              <a:t>Intellectual Property – Conditions to IP Assets Sale</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752600"/>
            <a:ext cx="8458200" cy="4495800"/>
          </a:xfrm>
        </p:spPr>
        <p:txBody>
          <a:bodyPr>
            <a:normAutofit fontScale="92500" lnSpcReduction="10000"/>
          </a:bodyPr>
          <a:lstStyle/>
          <a:p>
            <a:r>
              <a:rPr lang="en-US" dirty="0" smtClean="0"/>
              <a:t>Consumer Privacy Ombudsman report revelations:</a:t>
            </a:r>
          </a:p>
          <a:p>
            <a:pPr lvl="1"/>
            <a:r>
              <a:rPr lang="en-US" dirty="0" smtClean="0"/>
              <a:t>Pre-May 2008 privacy policy would not permit sharing info with third parties without customer consent</a:t>
            </a:r>
          </a:p>
          <a:p>
            <a:pPr lvl="1"/>
            <a:r>
              <a:rPr lang="en-US" dirty="0" smtClean="0"/>
              <a:t>Transfer of that information could run afoul of FTC and state consumer protection regulations</a:t>
            </a:r>
          </a:p>
          <a:p>
            <a:r>
              <a:rPr lang="en-US" dirty="0" smtClean="0"/>
              <a:t>Conditions on transfer:</a:t>
            </a:r>
          </a:p>
          <a:p>
            <a:pPr lvl="1"/>
            <a:r>
              <a:rPr lang="en-US" dirty="0" smtClean="0"/>
              <a:t>B&amp;N must e-mail all affected Borders customer with option to opt-out of transfer</a:t>
            </a:r>
          </a:p>
          <a:p>
            <a:pPr lvl="1"/>
            <a:r>
              <a:rPr lang="en-US" dirty="0" smtClean="0"/>
              <a:t>Notices must be posted on B&amp;N and Borders websites</a:t>
            </a:r>
          </a:p>
          <a:p>
            <a:pPr lvl="1"/>
            <a:r>
              <a:rPr lang="en-US" dirty="0" smtClean="0"/>
              <a:t>A full page notice must be published in USA Today</a:t>
            </a:r>
            <a:endParaRPr lang="en-US" dirty="0"/>
          </a:p>
        </p:txBody>
      </p:sp>
    </p:spTree>
    <p:extLst>
      <p:ext uri="{BB962C8B-B14F-4D97-AF65-F5344CB8AC3E}">
        <p14:creationId xmlns:p14="http://schemas.microsoft.com/office/powerpoint/2010/main" val="1900758368"/>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n>
                  <a:solidFill>
                    <a:srgbClr val="FFE438"/>
                  </a:solidFill>
                </a:ln>
                <a:solidFill>
                  <a:srgbClr val="FF0000"/>
                </a:solidFill>
                <a:effectLst/>
              </a:rPr>
              <a:t>The Plan</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p:txBody>
          <a:bodyPr/>
          <a:lstStyle/>
          <a:p>
            <a:r>
              <a:rPr lang="en-US" dirty="0" smtClean="0"/>
              <a:t>General structure:</a:t>
            </a:r>
          </a:p>
          <a:p>
            <a:pPr lvl="1"/>
            <a:r>
              <a:rPr lang="en-US" dirty="0" smtClean="0"/>
              <a:t>Liquidating Trust would receive all of Borders Group’s remaining assets and causes of action</a:t>
            </a:r>
          </a:p>
          <a:p>
            <a:pPr lvl="1"/>
            <a:r>
              <a:rPr lang="en-US" dirty="0" smtClean="0"/>
              <a:t>Primary purposes of Liquidating Trust:</a:t>
            </a:r>
          </a:p>
          <a:p>
            <a:pPr lvl="2"/>
            <a:r>
              <a:rPr lang="en-US" dirty="0" smtClean="0"/>
              <a:t>Investigate and pursue causes of action;</a:t>
            </a:r>
          </a:p>
          <a:p>
            <a:pPr lvl="2"/>
            <a:r>
              <a:rPr lang="en-US" dirty="0" smtClean="0"/>
              <a:t>Pursue and administer all transferred assets;</a:t>
            </a:r>
          </a:p>
          <a:p>
            <a:pPr lvl="2"/>
            <a:r>
              <a:rPr lang="en-US" dirty="0" smtClean="0"/>
              <a:t>Resolve any undisputed claims; and</a:t>
            </a:r>
          </a:p>
          <a:p>
            <a:pPr lvl="2"/>
            <a:r>
              <a:rPr lang="en-US" dirty="0" smtClean="0"/>
              <a:t>Make distribution in accordance with the Trust Agreement</a:t>
            </a:r>
          </a:p>
          <a:p>
            <a:pPr marL="457200" lvl="1" indent="0">
              <a:buNone/>
            </a:pPr>
            <a:endParaRPr lang="en-US" dirty="0"/>
          </a:p>
        </p:txBody>
      </p:sp>
    </p:spTree>
    <p:extLst>
      <p:ext uri="{BB962C8B-B14F-4D97-AF65-F5344CB8AC3E}">
        <p14:creationId xmlns:p14="http://schemas.microsoft.com/office/powerpoint/2010/main" val="3482334091"/>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Classes</a:t>
            </a:r>
            <a:endParaRPr lang="en-US" dirty="0"/>
          </a:p>
        </p:txBody>
      </p:sp>
      <p:pic>
        <p:nvPicPr>
          <p:cNvPr id="4" name="Content Placeholder 3"/>
          <p:cNvPicPr>
            <a:picLocks noGrp="1" noChangeAspect="1"/>
          </p:cNvPicPr>
          <p:nvPr>
            <p:ph idx="1"/>
          </p:nvPr>
        </p:nvPicPr>
        <p:blipFill rotWithShape="1">
          <a:blip r:embed="rId2"/>
          <a:srcRect l="115" r="115"/>
          <a:stretch/>
        </p:blipFill>
        <p:spPr>
          <a:xfrm>
            <a:off x="0" y="17250"/>
            <a:ext cx="9144000" cy="6905625"/>
          </a:xfrm>
        </p:spPr>
      </p:pic>
    </p:spTree>
    <p:extLst>
      <p:ext uri="{BB962C8B-B14F-4D97-AF65-F5344CB8AC3E}">
        <p14:creationId xmlns:p14="http://schemas.microsoft.com/office/powerpoint/2010/main" val="261003191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n>
                  <a:solidFill>
                    <a:srgbClr val="FFE438"/>
                  </a:solidFill>
                </a:ln>
                <a:solidFill>
                  <a:srgbClr val="FF0000"/>
                </a:solidFill>
              </a:rPr>
              <a:t>Going Digital? Not Us….</a:t>
            </a:r>
            <a:endParaRPr lang="en-US" dirty="0">
              <a:ln>
                <a:solidFill>
                  <a:srgbClr val="FFE438"/>
                </a:solidFill>
              </a:ln>
              <a:solidFill>
                <a:srgbClr val="FF0000"/>
              </a:solidFill>
            </a:endParaRPr>
          </a:p>
        </p:txBody>
      </p:sp>
      <p:sp>
        <p:nvSpPr>
          <p:cNvPr id="3" name="Content Placeholder 2"/>
          <p:cNvSpPr>
            <a:spLocks noGrp="1"/>
          </p:cNvSpPr>
          <p:nvPr>
            <p:ph idx="1"/>
          </p:nvPr>
        </p:nvSpPr>
        <p:spPr>
          <a:xfrm>
            <a:off x="152400" y="1905000"/>
            <a:ext cx="8763000" cy="4495800"/>
          </a:xfrm>
        </p:spPr>
        <p:txBody>
          <a:bodyPr>
            <a:normAutofit/>
          </a:bodyPr>
          <a:lstStyle/>
          <a:p>
            <a:r>
              <a:rPr lang="en-US" sz="2100" dirty="0"/>
              <a:t>Borders Group was the 2</a:t>
            </a:r>
            <a:r>
              <a:rPr lang="en-US" sz="2100" baseline="30000" dirty="0"/>
              <a:t>nd</a:t>
            </a:r>
            <a:r>
              <a:rPr lang="en-US" sz="2100" dirty="0"/>
              <a:t> largest retail </a:t>
            </a:r>
            <a:r>
              <a:rPr lang="en-US" sz="2100" dirty="0" smtClean="0"/>
              <a:t>bookseller &amp; largest mall-based retailer in the U.S. </a:t>
            </a:r>
          </a:p>
          <a:p>
            <a:r>
              <a:rPr lang="en-US" sz="2100" dirty="0" smtClean="0"/>
              <a:t>It </a:t>
            </a:r>
            <a:r>
              <a:rPr lang="en-US" sz="2100" dirty="0"/>
              <a:t>then began its aggressive expansion strategy:</a:t>
            </a:r>
          </a:p>
          <a:p>
            <a:pPr lvl="1"/>
            <a:r>
              <a:rPr lang="en-US" sz="2100" dirty="0"/>
              <a:t> added 41 stores in 1995;  80 stores from 1996-1997, and 52 stores from 1998-1999   </a:t>
            </a:r>
          </a:p>
          <a:p>
            <a:r>
              <a:rPr lang="en-US" sz="2100" dirty="0" smtClean="0"/>
              <a:t>Borders beefed up its pre-recorded music and video offerings</a:t>
            </a:r>
          </a:p>
          <a:p>
            <a:pPr lvl="1"/>
            <a:r>
              <a:rPr lang="en-US" sz="2100" dirty="0" smtClean="0"/>
              <a:t>It actually acquired several CD Superstores as well as Planet Music, Inc. as a subsidiary </a:t>
            </a:r>
          </a:p>
          <a:p>
            <a:r>
              <a:rPr lang="en-US" sz="2100" dirty="0"/>
              <a:t>R</a:t>
            </a:r>
            <a:r>
              <a:rPr lang="en-US" sz="2100" dirty="0" smtClean="0"/>
              <a:t>emodeled stores to account pre-recorded music and video</a:t>
            </a:r>
          </a:p>
          <a:p>
            <a:r>
              <a:rPr lang="en-US" sz="2100" dirty="0" smtClean="0"/>
              <a:t>Stores were on average 30,000 square feet with 8,500 sq. feet were devoted to music</a:t>
            </a:r>
          </a:p>
          <a:p>
            <a:r>
              <a:rPr lang="en-US" sz="2100" dirty="0" smtClean="0"/>
              <a:t>Closed lots of Waldenbooks stores </a:t>
            </a:r>
          </a:p>
        </p:txBody>
      </p:sp>
    </p:spTree>
    <p:extLst>
      <p:ext uri="{BB962C8B-B14F-4D97-AF65-F5344CB8AC3E}">
        <p14:creationId xmlns:p14="http://schemas.microsoft.com/office/powerpoint/2010/main" val="3851435919"/>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a:solidFill>
                    <a:srgbClr val="FFE438"/>
                  </a:solidFill>
                </a:ln>
                <a:solidFill>
                  <a:srgbClr val="FF0000"/>
                </a:solidFill>
                <a:effectLst/>
              </a:rPr>
              <a:t>The Plan</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p:txBody>
          <a:bodyPr/>
          <a:lstStyle/>
          <a:p>
            <a:r>
              <a:rPr lang="en-US" dirty="0" smtClean="0"/>
              <a:t>Confirmed on December 20, 2011</a:t>
            </a:r>
          </a:p>
          <a:p>
            <a:r>
              <a:rPr lang="en-US" dirty="0" smtClean="0"/>
              <a:t>Effective Date occurred January 12, 2012</a:t>
            </a:r>
            <a:endParaRPr lang="en-US" dirty="0"/>
          </a:p>
        </p:txBody>
      </p:sp>
    </p:spTree>
    <p:extLst>
      <p:ext uri="{BB962C8B-B14F-4D97-AF65-F5344CB8AC3E}">
        <p14:creationId xmlns:p14="http://schemas.microsoft.com/office/powerpoint/2010/main" val="3219464369"/>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a:solidFill>
                    <a:srgbClr val="FFE438"/>
                  </a:solidFill>
                </a:ln>
                <a:solidFill>
                  <a:srgbClr val="FF0000"/>
                </a:solidFill>
                <a:effectLst/>
              </a:rPr>
              <a:t>Gift Card Fiasco</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676400"/>
            <a:ext cx="8458200" cy="4572000"/>
          </a:xfrm>
        </p:spPr>
        <p:txBody>
          <a:bodyPr>
            <a:normAutofit lnSpcReduction="10000"/>
          </a:bodyPr>
          <a:lstStyle/>
          <a:p>
            <a:r>
              <a:rPr lang="en-US" dirty="0" smtClean="0"/>
              <a:t>In January 2012, two gift card holders came forward asking to file a late claim</a:t>
            </a:r>
          </a:p>
          <a:p>
            <a:pPr lvl="1"/>
            <a:r>
              <a:rPr lang="en-US" dirty="0"/>
              <a:t>Claimed priority unsecured </a:t>
            </a:r>
            <a:r>
              <a:rPr lang="en-US" dirty="0" smtClean="0"/>
              <a:t>status</a:t>
            </a:r>
          </a:p>
          <a:p>
            <a:r>
              <a:rPr lang="en-US" dirty="0" smtClean="0"/>
              <a:t>Claim Bar Date was June 8, 2011</a:t>
            </a:r>
          </a:p>
          <a:p>
            <a:r>
              <a:rPr lang="en-US" dirty="0" smtClean="0"/>
              <a:t>Borders honored gift cards through its store closing sales, which ended by the end of September</a:t>
            </a:r>
          </a:p>
          <a:p>
            <a:r>
              <a:rPr lang="en-US" dirty="0" smtClean="0"/>
              <a:t>At commencement of case, Borders had over $275 million in gift cards outstanding</a:t>
            </a:r>
          </a:p>
        </p:txBody>
      </p:sp>
    </p:spTree>
    <p:extLst>
      <p:ext uri="{BB962C8B-B14F-4D97-AF65-F5344CB8AC3E}">
        <p14:creationId xmlns:p14="http://schemas.microsoft.com/office/powerpoint/2010/main" val="2806935368"/>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a:solidFill>
                    <a:srgbClr val="FFE438"/>
                  </a:solidFill>
                </a:ln>
                <a:solidFill>
                  <a:srgbClr val="FF0000"/>
                </a:solidFill>
                <a:effectLst/>
              </a:rPr>
              <a:t>Gift Card Fiasco</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228600" y="1828800"/>
            <a:ext cx="8382000" cy="4419600"/>
          </a:xfrm>
        </p:spPr>
        <p:txBody>
          <a:bodyPr>
            <a:normAutofit/>
          </a:bodyPr>
          <a:lstStyle/>
          <a:p>
            <a:r>
              <a:rPr lang="en-US" dirty="0"/>
              <a:t>Claimants contended they were known creditors, thus requiring actual notice</a:t>
            </a:r>
          </a:p>
          <a:p>
            <a:pPr lvl="1"/>
            <a:r>
              <a:rPr lang="en-US" dirty="0"/>
              <a:t>Borders provided notice to </a:t>
            </a:r>
            <a:r>
              <a:rPr lang="en-US" dirty="0" smtClean="0"/>
              <a:t>unknown </a:t>
            </a:r>
            <a:r>
              <a:rPr lang="en-US" dirty="0"/>
              <a:t>creditors in publication in New York Times</a:t>
            </a:r>
          </a:p>
          <a:p>
            <a:r>
              <a:rPr lang="en-US" dirty="0" smtClean="0"/>
              <a:t>Judge Glenn eventually ruled that there was no way Borders knew or could have reasonably ascertained who gift card holders were</a:t>
            </a:r>
            <a:endParaRPr lang="en-US" dirty="0"/>
          </a:p>
        </p:txBody>
      </p:sp>
    </p:spTree>
    <p:extLst>
      <p:ext uri="{BB962C8B-B14F-4D97-AF65-F5344CB8AC3E}">
        <p14:creationId xmlns:p14="http://schemas.microsoft.com/office/powerpoint/2010/main" val="1043928429"/>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a:solidFill>
                    <a:srgbClr val="FFE438"/>
                  </a:solidFill>
                </a:ln>
                <a:solidFill>
                  <a:srgbClr val="FF0000"/>
                </a:solidFill>
                <a:effectLst/>
              </a:rPr>
              <a:t>Preference Actions</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p:txBody>
          <a:bodyPr>
            <a:normAutofit fontScale="92500"/>
          </a:bodyPr>
          <a:lstStyle/>
          <a:p>
            <a:r>
              <a:rPr lang="en-US" dirty="0" smtClean="0"/>
              <a:t>October 23, 2012 –</a:t>
            </a:r>
          </a:p>
          <a:p>
            <a:pPr lvl="1"/>
            <a:r>
              <a:rPr lang="en-US" dirty="0" smtClean="0"/>
              <a:t>Bankruptcy Court approves procedures for Liquidating Trustee to begin preference actions </a:t>
            </a:r>
          </a:p>
          <a:p>
            <a:r>
              <a:rPr lang="en-US" dirty="0" smtClean="0"/>
              <a:t>January 3, 2013 –</a:t>
            </a:r>
          </a:p>
          <a:p>
            <a:pPr lvl="1"/>
            <a:r>
              <a:rPr lang="en-US" dirty="0" smtClean="0"/>
              <a:t>Liquidating Trustee commences adversary proceedings</a:t>
            </a:r>
          </a:p>
          <a:p>
            <a:pPr lvl="1"/>
            <a:r>
              <a:rPr lang="en-US" dirty="0" smtClean="0"/>
              <a:t>192 filed in all</a:t>
            </a:r>
          </a:p>
          <a:p>
            <a:r>
              <a:rPr lang="en-US" dirty="0" smtClean="0"/>
              <a:t>January 17, 2014 –</a:t>
            </a:r>
          </a:p>
          <a:p>
            <a:pPr lvl="1"/>
            <a:r>
              <a:rPr lang="en-US" dirty="0" smtClean="0"/>
              <a:t>Most recent status update on adversary proceedings</a:t>
            </a:r>
          </a:p>
          <a:p>
            <a:pPr lvl="1"/>
            <a:r>
              <a:rPr lang="en-US" dirty="0" smtClean="0"/>
              <a:t>Most have been resolved; majority dismissed, but many settled</a:t>
            </a:r>
            <a:endParaRPr lang="en-US" dirty="0"/>
          </a:p>
        </p:txBody>
      </p:sp>
    </p:spTree>
    <p:extLst>
      <p:ext uri="{BB962C8B-B14F-4D97-AF65-F5344CB8AC3E}">
        <p14:creationId xmlns:p14="http://schemas.microsoft.com/office/powerpoint/2010/main" val="168652514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n>
                  <a:solidFill>
                    <a:srgbClr val="FFE438"/>
                  </a:solidFill>
                </a:ln>
                <a:solidFill>
                  <a:srgbClr val="FF0000"/>
                </a:solidFill>
                <a:effectLst/>
              </a:rPr>
              <a:t>Global Expansion </a:t>
            </a:r>
            <a:endParaRPr lang="en-US" dirty="0">
              <a:ln>
                <a:solidFill>
                  <a:srgbClr val="FFE438"/>
                </a:solidFill>
              </a:ln>
              <a:solidFill>
                <a:srgbClr val="FF0000"/>
              </a:solidFill>
              <a:effectLst/>
            </a:endParaRPr>
          </a:p>
        </p:txBody>
      </p:sp>
      <p:sp>
        <p:nvSpPr>
          <p:cNvPr id="3" name="Content Placeholder 2"/>
          <p:cNvSpPr>
            <a:spLocks noGrp="1"/>
          </p:cNvSpPr>
          <p:nvPr>
            <p:ph idx="1"/>
          </p:nvPr>
        </p:nvSpPr>
        <p:spPr>
          <a:xfrm>
            <a:off x="0" y="2133600"/>
            <a:ext cx="8229600" cy="5334000"/>
          </a:xfrm>
        </p:spPr>
        <p:txBody>
          <a:bodyPr>
            <a:normAutofit/>
          </a:bodyPr>
          <a:lstStyle/>
          <a:p>
            <a:r>
              <a:rPr lang="en-US" sz="2400" dirty="0" smtClean="0"/>
              <a:t>Acquired interests in the UK, Australia, Singapore, Ireland, Puerto Rico, and New Zealand</a:t>
            </a:r>
          </a:p>
          <a:p>
            <a:r>
              <a:rPr lang="en-US" sz="2400" dirty="0" smtClean="0"/>
              <a:t>It had 41 in the UK, 20 in Australia, 3 in Puerto Rico, 2 in New Zealand, 1 in Singapore, and 1 in Ireland in 1997</a:t>
            </a:r>
          </a:p>
          <a:p>
            <a:r>
              <a:rPr lang="en-US" sz="2400" dirty="0" smtClean="0"/>
              <a:t>1998: launched </a:t>
            </a:r>
            <a:r>
              <a:rPr lang="en-US" sz="2400" dirty="0" err="1" smtClean="0"/>
              <a:t>Borders.com</a:t>
            </a:r>
            <a:r>
              <a:rPr lang="en-US" sz="2400" dirty="0" smtClean="0"/>
              <a:t> </a:t>
            </a:r>
          </a:p>
          <a:p>
            <a:r>
              <a:rPr lang="en-US" sz="2400" dirty="0" smtClean="0"/>
              <a:t>2001: outsourced it to </a:t>
            </a:r>
            <a:r>
              <a:rPr lang="en-US" sz="2400" dirty="0" err="1" smtClean="0"/>
              <a:t>Amazon.com</a:t>
            </a:r>
            <a:endParaRPr lang="en-US" sz="2400" dirty="0" smtClean="0"/>
          </a:p>
          <a:p>
            <a:r>
              <a:rPr lang="en-US" sz="2400" dirty="0" smtClean="0"/>
              <a:t>At its peak, it had more than 1,200 Borders and Waldenbooks stores and employed more than 30,000 individuals </a:t>
            </a:r>
          </a:p>
          <a:p>
            <a:endParaRPr lang="en-US" dirty="0"/>
          </a:p>
        </p:txBody>
      </p:sp>
    </p:spTree>
    <p:extLst>
      <p:ext uri="{BB962C8B-B14F-4D97-AF65-F5344CB8AC3E}">
        <p14:creationId xmlns:p14="http://schemas.microsoft.com/office/powerpoint/2010/main" val="45727040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n>
                  <a:solidFill>
                    <a:srgbClr val="FFE438"/>
                  </a:solidFill>
                </a:ln>
                <a:solidFill>
                  <a:srgbClr val="FF6600"/>
                </a:solidFill>
                <a:effectLst/>
              </a:rPr>
              <a:t>Serious Failures Are Realized</a:t>
            </a:r>
            <a:endParaRPr lang="en-US" dirty="0">
              <a:ln>
                <a:solidFill>
                  <a:srgbClr val="FFE438"/>
                </a:solidFill>
              </a:ln>
              <a:solidFill>
                <a:srgbClr val="FF6600"/>
              </a:solidFill>
              <a:effectLst/>
            </a:endParaRPr>
          </a:p>
        </p:txBody>
      </p:sp>
      <p:sp>
        <p:nvSpPr>
          <p:cNvPr id="3" name="Content Placeholder 2"/>
          <p:cNvSpPr>
            <a:spLocks noGrp="1"/>
          </p:cNvSpPr>
          <p:nvPr>
            <p:ph idx="1"/>
          </p:nvPr>
        </p:nvSpPr>
        <p:spPr>
          <a:xfrm>
            <a:off x="228600" y="1447800"/>
            <a:ext cx="8458200" cy="5181600"/>
          </a:xfrm>
        </p:spPr>
        <p:txBody>
          <a:bodyPr>
            <a:normAutofit fontScale="92500" lnSpcReduction="10000"/>
          </a:bodyPr>
          <a:lstStyle/>
          <a:p>
            <a:r>
              <a:rPr lang="en-US" dirty="0" smtClean="0"/>
              <a:t>5 CEOS in 5 Years</a:t>
            </a:r>
          </a:p>
          <a:p>
            <a:r>
              <a:rPr lang="en-US" dirty="0" smtClean="0"/>
              <a:t>Executives were brought in from the grocery and department store industries </a:t>
            </a:r>
          </a:p>
          <a:p>
            <a:r>
              <a:rPr lang="en-US" dirty="0" smtClean="0"/>
              <a:t>2005: Expansions came to a halt</a:t>
            </a:r>
          </a:p>
          <a:p>
            <a:r>
              <a:rPr lang="en-US" dirty="0" smtClean="0"/>
              <a:t>Borders accepted that electronic formats of its products were preferred over hard copies</a:t>
            </a:r>
          </a:p>
          <a:p>
            <a:r>
              <a:rPr lang="en-US" dirty="0" smtClean="0"/>
              <a:t>Hard copy books had become commoditized</a:t>
            </a:r>
          </a:p>
          <a:p>
            <a:r>
              <a:rPr lang="en-US" dirty="0" smtClean="0"/>
              <a:t>People were shopping online (mainly on </a:t>
            </a:r>
            <a:r>
              <a:rPr lang="en-US" dirty="0" err="1" smtClean="0"/>
              <a:t>Amazon.com</a:t>
            </a:r>
            <a:r>
              <a:rPr lang="en-US" dirty="0" smtClean="0"/>
              <a:t>) </a:t>
            </a:r>
          </a:p>
          <a:p>
            <a:r>
              <a:rPr lang="en-US" dirty="0" smtClean="0"/>
              <a:t>2006 was the last year that Borders Group saw a profit </a:t>
            </a:r>
            <a:endParaRPr lang="en-US" dirty="0"/>
          </a:p>
        </p:txBody>
      </p:sp>
    </p:spTree>
    <p:extLst>
      <p:ext uri="{BB962C8B-B14F-4D97-AF65-F5344CB8AC3E}">
        <p14:creationId xmlns:p14="http://schemas.microsoft.com/office/powerpoint/2010/main" val="19933102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a:solidFill>
                    <a:srgbClr val="FFE438"/>
                  </a:solidFill>
                </a:ln>
                <a:solidFill>
                  <a:srgbClr val="FF6600"/>
                </a:solidFill>
                <a:effectLst/>
              </a:rPr>
              <a:t>Refocusing Out of Necessity </a:t>
            </a:r>
            <a:endParaRPr lang="en-US" dirty="0">
              <a:ln>
                <a:solidFill>
                  <a:srgbClr val="FFE438"/>
                </a:solidFill>
              </a:ln>
              <a:solidFill>
                <a:srgbClr val="FF6600"/>
              </a:solidFill>
              <a:effectLst/>
            </a:endParaRPr>
          </a:p>
        </p:txBody>
      </p:sp>
      <p:sp>
        <p:nvSpPr>
          <p:cNvPr id="3" name="Content Placeholder 2"/>
          <p:cNvSpPr>
            <a:spLocks noGrp="1"/>
          </p:cNvSpPr>
          <p:nvPr>
            <p:ph idx="1"/>
          </p:nvPr>
        </p:nvSpPr>
        <p:spPr>
          <a:xfrm>
            <a:off x="228600" y="1828800"/>
            <a:ext cx="8305800" cy="4419600"/>
          </a:xfrm>
        </p:spPr>
        <p:txBody>
          <a:bodyPr>
            <a:normAutofit/>
          </a:bodyPr>
          <a:lstStyle/>
          <a:p>
            <a:r>
              <a:rPr lang="en-US" dirty="0" smtClean="0"/>
              <a:t>2007 it announced plans to focus on e-commerce and digital offerings</a:t>
            </a:r>
          </a:p>
          <a:p>
            <a:r>
              <a:rPr lang="en-US" dirty="0" smtClean="0"/>
              <a:t>Borders Rewards – added 12 million new members from 2009-2011</a:t>
            </a:r>
          </a:p>
          <a:p>
            <a:r>
              <a:rPr lang="en-US" dirty="0" smtClean="0"/>
              <a:t>Remodeled stores to remove music and DVD components</a:t>
            </a:r>
          </a:p>
          <a:p>
            <a:r>
              <a:rPr lang="en-US" dirty="0" smtClean="0"/>
              <a:t>Shut down unprofitable (all) international ventures</a:t>
            </a:r>
          </a:p>
          <a:p>
            <a:endParaRPr lang="en-US" dirty="0"/>
          </a:p>
        </p:txBody>
      </p:sp>
    </p:spTree>
    <p:extLst>
      <p:ext uri="{BB962C8B-B14F-4D97-AF65-F5344CB8AC3E}">
        <p14:creationId xmlns:p14="http://schemas.microsoft.com/office/powerpoint/2010/main" val="263733231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a:solidFill>
                    <a:srgbClr val="FFE438"/>
                  </a:solidFill>
                </a:ln>
                <a:solidFill>
                  <a:srgbClr val="FF6600"/>
                </a:solidFill>
                <a:effectLst/>
              </a:rPr>
              <a:t>Mike Edwards Speaks </a:t>
            </a:r>
            <a:endParaRPr lang="en-US" dirty="0">
              <a:ln>
                <a:solidFill>
                  <a:srgbClr val="FFE438"/>
                </a:solidFill>
              </a:ln>
              <a:solidFill>
                <a:srgbClr val="FF6600"/>
              </a:solidFill>
              <a:effectLst/>
            </a:endParaRPr>
          </a:p>
        </p:txBody>
      </p:sp>
      <p:sp>
        <p:nvSpPr>
          <p:cNvPr id="3" name="Content Placeholder 2"/>
          <p:cNvSpPr>
            <a:spLocks noGrp="1"/>
          </p:cNvSpPr>
          <p:nvPr>
            <p:ph idx="1"/>
          </p:nvPr>
        </p:nvSpPr>
        <p:spPr>
          <a:xfrm>
            <a:off x="152400" y="1981200"/>
            <a:ext cx="6553200" cy="2362200"/>
          </a:xfrm>
        </p:spPr>
        <p:txBody>
          <a:bodyPr>
            <a:normAutofit fontScale="92500" lnSpcReduction="10000"/>
          </a:bodyPr>
          <a:lstStyle/>
          <a:p>
            <a:r>
              <a:rPr lang="en-US" dirty="0" smtClean="0"/>
              <a:t>Borders mistakes were “opening too many stores and making them too big, expanding internationally, buying back stock and failing to get the internet right.”</a:t>
            </a:r>
          </a:p>
        </p:txBody>
      </p:sp>
      <p:pic>
        <p:nvPicPr>
          <p:cNvPr id="6" name="Picture 5" descr="images-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5600" y="2819400"/>
            <a:ext cx="2167467" cy="2438400"/>
          </a:xfrm>
          <a:prstGeom prst="rect">
            <a:avLst/>
          </a:prstGeom>
        </p:spPr>
      </p:pic>
    </p:spTree>
    <p:extLst>
      <p:ext uri="{BB962C8B-B14F-4D97-AF65-F5344CB8AC3E}">
        <p14:creationId xmlns:p14="http://schemas.microsoft.com/office/powerpoint/2010/main" val="115980499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9801"/>
            <a:ext cx="7391400" cy="1143000"/>
          </a:xfrm>
        </p:spPr>
        <p:txBody>
          <a:bodyPr>
            <a:normAutofit fontScale="90000"/>
          </a:bodyPr>
          <a:lstStyle/>
          <a:p>
            <a:r>
              <a:rPr lang="en-US" dirty="0" smtClean="0">
                <a:ln>
                  <a:solidFill>
                    <a:srgbClr val="FFE438"/>
                  </a:solidFill>
                </a:ln>
                <a:solidFill>
                  <a:srgbClr val="FF6600"/>
                </a:solidFill>
                <a:effectLst/>
              </a:rPr>
              <a:t>2008-2009 Cost Reduction Initiative </a:t>
            </a:r>
            <a:endParaRPr lang="en-US" dirty="0">
              <a:ln>
                <a:solidFill>
                  <a:srgbClr val="FFE438"/>
                </a:solidFill>
              </a:ln>
              <a:solidFill>
                <a:srgbClr val="FF6600"/>
              </a:solidFill>
              <a:effectLst/>
            </a:endParaRPr>
          </a:p>
        </p:txBody>
      </p:sp>
      <p:sp>
        <p:nvSpPr>
          <p:cNvPr id="3" name="Content Placeholder 2"/>
          <p:cNvSpPr>
            <a:spLocks noGrp="1"/>
          </p:cNvSpPr>
          <p:nvPr>
            <p:ph idx="1"/>
          </p:nvPr>
        </p:nvSpPr>
        <p:spPr>
          <a:xfrm>
            <a:off x="36793" y="1676400"/>
            <a:ext cx="8686800" cy="4953000"/>
          </a:xfrm>
        </p:spPr>
        <p:txBody>
          <a:bodyPr>
            <a:normAutofit/>
          </a:bodyPr>
          <a:lstStyle/>
          <a:p>
            <a:r>
              <a:rPr lang="en-US" dirty="0" smtClean="0"/>
              <a:t>2009:  announced that it would drastically cut costs starting with $120 million in 2009</a:t>
            </a:r>
          </a:p>
          <a:p>
            <a:r>
              <a:rPr lang="en-US" dirty="0" smtClean="0"/>
              <a:t>Secured a $ 42.5 million loan from Pershing Square Capital (owned by CEO </a:t>
            </a:r>
            <a:r>
              <a:rPr lang="en-US" dirty="0" err="1" smtClean="0"/>
              <a:t>Lebow</a:t>
            </a:r>
            <a:r>
              <a:rPr lang="en-US" dirty="0" smtClean="0"/>
              <a:t>) in 2008</a:t>
            </a:r>
            <a:endParaRPr lang="en-US" dirty="0"/>
          </a:p>
          <a:p>
            <a:r>
              <a:rPr lang="en-US" dirty="0" smtClean="0"/>
              <a:t>Closed 264 stores in 2009 and 2010</a:t>
            </a:r>
          </a:p>
          <a:p>
            <a:r>
              <a:rPr lang="en-US" dirty="0" smtClean="0"/>
              <a:t>Reduced full time workers by 5,600 people and part time workers by 3,300 people from 2008-2010</a:t>
            </a:r>
            <a:endParaRPr lang="en-US" dirty="0"/>
          </a:p>
        </p:txBody>
      </p:sp>
    </p:spTree>
    <p:extLst>
      <p:ext uri="{BB962C8B-B14F-4D97-AF65-F5344CB8AC3E}">
        <p14:creationId xmlns:p14="http://schemas.microsoft.com/office/powerpoint/2010/main" val="255188172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C018813599991">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97847DE1-7447-4BB3-92C7-CFBC2A0F3E6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TC018813599991</Template>
  <TotalTime>4239</TotalTime>
  <Words>2920</Words>
  <Application>Microsoft Macintosh PowerPoint</Application>
  <PresentationFormat>On-screen Show (4:3)</PresentationFormat>
  <Paragraphs>284</Paragraphs>
  <Slides>43</Slides>
  <Notes>0</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TC018813599991</vt:lpstr>
      <vt:lpstr>Borders Group, Inc.’s Final Chapter: How A Bookstore Giant Failed in the Digital Age</vt:lpstr>
      <vt:lpstr>Early Success in Ann Arbor</vt:lpstr>
      <vt:lpstr>Expansion Begins</vt:lpstr>
      <vt:lpstr>Going Digital? Not Us….</vt:lpstr>
      <vt:lpstr>Global Expansion </vt:lpstr>
      <vt:lpstr>Serious Failures Are Realized</vt:lpstr>
      <vt:lpstr>Refocusing Out of Necessity </vt:lpstr>
      <vt:lpstr>Mike Edwards Speaks </vt:lpstr>
      <vt:lpstr>2008-2009 Cost Reduction Initiative </vt:lpstr>
      <vt:lpstr>Bankruptcy was On the Horizon</vt:lpstr>
      <vt:lpstr>A Last Ditch Attempt to Avoid Bankruptcy</vt:lpstr>
      <vt:lpstr>Borders’ New Chapter - 11</vt:lpstr>
      <vt:lpstr>Borders’ New Chapter - 11</vt:lpstr>
      <vt:lpstr>February 16th: The Petition Date</vt:lpstr>
      <vt:lpstr>Important First Day Motions</vt:lpstr>
      <vt:lpstr>DIP Motion </vt:lpstr>
      <vt:lpstr>Emergency Motion to Close Stores</vt:lpstr>
      <vt:lpstr>Motion to Reject Unexpired Leases </vt:lpstr>
      <vt:lpstr>Unsecured Creditors Committee</vt:lpstr>
      <vt:lpstr>Objections </vt:lpstr>
      <vt:lpstr>Key Employee Bonus Plans</vt:lpstr>
      <vt:lpstr>Revised Key Employee Bonus Plans</vt:lpstr>
      <vt:lpstr>Trustee Objects Again</vt:lpstr>
      <vt:lpstr>Executives Confident in Reorganization</vt:lpstr>
      <vt:lpstr>Potential Buyers Emerge</vt:lpstr>
      <vt:lpstr>Renegotiating the DIP Credit Agreement</vt:lpstr>
      <vt:lpstr>The New DIP Deal</vt:lpstr>
      <vt:lpstr>Najafi Selected as Stalking Horse</vt:lpstr>
      <vt:lpstr>Liquidation Appears Imminent</vt:lpstr>
      <vt:lpstr>Bid Procedures Approved</vt:lpstr>
      <vt:lpstr>Auction Cancelled – Possible Silver Lining</vt:lpstr>
      <vt:lpstr>Reactions to Liquidation</vt:lpstr>
      <vt:lpstr>Auctioning off The Rest of Borders</vt:lpstr>
      <vt:lpstr>Leases</vt:lpstr>
      <vt:lpstr>Intellectual Property</vt:lpstr>
      <vt:lpstr>Intellectual Property – Results of Auction</vt:lpstr>
      <vt:lpstr>Intellectual Property – Conditions to IP Assets Sale</vt:lpstr>
      <vt:lpstr>The Plan</vt:lpstr>
      <vt:lpstr>Classes</vt:lpstr>
      <vt:lpstr>The Plan</vt:lpstr>
      <vt:lpstr>Gift Card Fiasco</vt:lpstr>
      <vt:lpstr>Gift Card Fiasco</vt:lpstr>
      <vt:lpstr>Preference Actions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Animated_Books_In_Clouds</dc:title>
  <dc:creator/>
  <cp:keywords/>
  <dc:description>2010 animated education powerpoint template from presentationpro.com</dc:description>
  <cp:lastModifiedBy>Mary Katherine Rawls</cp:lastModifiedBy>
  <cp:revision>40</cp:revision>
  <dcterms:modified xsi:type="dcterms:W3CDTF">2014-04-25T22:01:24Z</dcterms:modified>
  <cp:category>2010 education</cp:category>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TC018813599991</vt:lpwstr>
  </property>
</Properties>
</file>